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82"/>
  </p:notesMasterIdLst>
  <p:sldIdLst>
    <p:sldId id="256" r:id="rId55"/>
    <p:sldId id="257" r:id="rId56"/>
    <p:sldId id="258" r:id="rId57"/>
    <p:sldId id="259" r:id="rId58"/>
    <p:sldId id="260" r:id="rId59"/>
    <p:sldId id="261" r:id="rId60"/>
    <p:sldId id="262" r:id="rId61"/>
    <p:sldId id="263" r:id="rId62"/>
    <p:sldId id="264" r:id="rId63"/>
    <p:sldId id="265" r:id="rId64"/>
    <p:sldId id="266" r:id="rId65"/>
    <p:sldId id="267" r:id="rId66"/>
    <p:sldId id="268" r:id="rId67"/>
    <p:sldId id="269" r:id="rId68"/>
    <p:sldId id="270" r:id="rId69"/>
    <p:sldId id="271" r:id="rId70"/>
    <p:sldId id="272" r:id="rId71"/>
    <p:sldId id="273" r:id="rId72"/>
    <p:sldId id="274" r:id="rId73"/>
    <p:sldId id="275" r:id="rId74"/>
    <p:sldId id="276" r:id="rId75"/>
    <p:sldId id="277" r:id="rId76"/>
    <p:sldId id="278" r:id="rId77"/>
    <p:sldId id="279" r:id="rId78"/>
    <p:sldId id="280" r:id="rId79"/>
    <p:sldId id="281" r:id="rId80"/>
    <p:sldId id="282" r:id="rId81"/>
  </p:sldIdLst>
  <p:sldSz cx="18288000" cy="10287000"/>
  <p:notesSz cx="6858000" cy="9144000"/>
  <p:embeddedFontLst>
    <p:embeddedFont>
      <p:font typeface="Sniglet" charset="1" panose="04070505030100020000"/>
      <p:regular r:id="rId6"/>
    </p:embeddedFont>
    <p:embeddedFont>
      <p:font typeface="Arimo" charset="1" panose="020B0604020202020204"/>
      <p:regular r:id="rId7"/>
    </p:embeddedFont>
    <p:embeddedFont>
      <p:font typeface="Arimo Bold" charset="1" panose="020B0704020202020204"/>
      <p:regular r:id="rId8"/>
    </p:embeddedFont>
    <p:embeddedFont>
      <p:font typeface="Arimo Italics" charset="1" panose="020B0604020202090204"/>
      <p:regular r:id="rId9"/>
    </p:embeddedFont>
    <p:embeddedFont>
      <p:font typeface="Arimo Bold Italics" charset="1" panose="020B0704020202090204"/>
      <p:regular r:id="rId10"/>
    </p:embeddedFont>
    <p:embeddedFont>
      <p:font typeface="League Spartan" charset="1" panose="00000800000000000000"/>
      <p:regular r:id="rId11"/>
    </p:embeddedFont>
    <p:embeddedFont>
      <p:font typeface="Georgia Pro" charset="1" panose="02040502050405020303"/>
      <p:regular r:id="rId12"/>
    </p:embeddedFont>
    <p:embeddedFont>
      <p:font typeface="Georgia Pro Bold" charset="1" panose="02040802050405020203"/>
      <p:regular r:id="rId13"/>
    </p:embeddedFont>
    <p:embeddedFont>
      <p:font typeface="Georgia Pro Italics" charset="1" panose="02040502050405090303"/>
      <p:regular r:id="rId14"/>
    </p:embeddedFont>
    <p:embeddedFont>
      <p:font typeface="Georgia Pro Bold Italics" charset="1" panose="02040802050405090203"/>
      <p:regular r:id="rId15"/>
    </p:embeddedFont>
    <p:embeddedFont>
      <p:font typeface="Georgia Pro Light" charset="1" panose="02040302050405020303"/>
      <p:regular r:id="rId16"/>
    </p:embeddedFont>
    <p:embeddedFont>
      <p:font typeface="Georgia Pro Light Italics" charset="1" panose="02040302050405090303"/>
      <p:regular r:id="rId17"/>
    </p:embeddedFont>
    <p:embeddedFont>
      <p:font typeface="Georgia Pro Heavy" charset="1" panose="02040A02050405020203"/>
      <p:regular r:id="rId18"/>
    </p:embeddedFont>
    <p:embeddedFont>
      <p:font typeface="Georgia Pro Heavy Italics" charset="1" panose="02040A02050405090203"/>
      <p:regular r:id="rId19"/>
    </p:embeddedFont>
    <p:embeddedFont>
      <p:font typeface="Avenir" charset="1" panose="020B0503020203020204"/>
      <p:regular r:id="rId20"/>
    </p:embeddedFont>
    <p:embeddedFont>
      <p:font typeface="Avenir Bold" charset="1" panose="020B0703020203020204"/>
      <p:regular r:id="rId21"/>
    </p:embeddedFont>
    <p:embeddedFont>
      <p:font typeface="Avenir Italics" charset="1" panose="020B0503020203090204"/>
      <p:regular r:id="rId22"/>
    </p:embeddedFont>
    <p:embeddedFont>
      <p:font typeface="Avenir Bold Italics" charset="1" panose="020B0703020203090204"/>
      <p:regular r:id="rId23"/>
    </p:embeddedFont>
    <p:embeddedFont>
      <p:font typeface="Avenir Light" charset="1" panose="020B0402020203020204"/>
      <p:regular r:id="rId24"/>
    </p:embeddedFont>
    <p:embeddedFont>
      <p:font typeface="Avenir Light Italics" charset="1" panose="020B0402020203090204"/>
      <p:regular r:id="rId25"/>
    </p:embeddedFont>
    <p:embeddedFont>
      <p:font typeface="Avenir Medium" charset="1" panose="020B0603020203020204"/>
      <p:regular r:id="rId26"/>
    </p:embeddedFont>
    <p:embeddedFont>
      <p:font typeface="Avenir Medium Italics" charset="1" panose="020B0603020203090204"/>
      <p:regular r:id="rId27"/>
    </p:embeddedFont>
    <p:embeddedFont>
      <p:font typeface="Avenir Ultra-Bold" charset="1" panose="020B0803020203020204"/>
      <p:regular r:id="rId28"/>
    </p:embeddedFont>
    <p:embeddedFont>
      <p:font typeface="Avenir Ultra-Bold Italics" charset="1" panose="020B0803020203090204"/>
      <p:regular r:id="rId29"/>
    </p:embeddedFont>
    <p:embeddedFont>
      <p:font typeface="Linotype Feltpen" charset="1" panose="03030506020000020004"/>
      <p:regular r:id="rId30"/>
    </p:embeddedFont>
    <p:embeddedFont>
      <p:font typeface="Linotype Feltpen Medium" charset="1" panose="03030606020000020004"/>
      <p:regular r:id="rId31"/>
    </p:embeddedFont>
    <p:embeddedFont>
      <p:font typeface="Helvetica World" charset="1" panose="020B0500040000020004"/>
      <p:regular r:id="rId32"/>
    </p:embeddedFont>
    <p:embeddedFont>
      <p:font typeface="Helvetica World Bold" charset="1" panose="020B0800040000020004"/>
      <p:regular r:id="rId33"/>
    </p:embeddedFont>
    <p:embeddedFont>
      <p:font typeface="Helvetica World Italics" charset="1" panose="020B0500040000090004"/>
      <p:regular r:id="rId34"/>
    </p:embeddedFont>
    <p:embeddedFont>
      <p:font typeface="Helvetica World Bold Italics" charset="1" panose="020B0800040000090004"/>
      <p:regular r:id="rId35"/>
    </p:embeddedFont>
    <p:embeddedFont>
      <p:font typeface="Canva Sans" charset="1" panose="020B0503030501040103"/>
      <p:regular r:id="rId36"/>
    </p:embeddedFont>
    <p:embeddedFont>
      <p:font typeface="Canva Sans Bold" charset="1" panose="020B0803030501040103"/>
      <p:regular r:id="rId37"/>
    </p:embeddedFont>
    <p:embeddedFont>
      <p:font typeface="Canva Sans Italics" charset="1" panose="020B0503030501040103"/>
      <p:regular r:id="rId38"/>
    </p:embeddedFont>
    <p:embeddedFont>
      <p:font typeface="Canva Sans Bold Italics" charset="1" panose="020B0803030501040103"/>
      <p:regular r:id="rId39"/>
    </p:embeddedFont>
    <p:embeddedFont>
      <p:font typeface="Canva Sans Medium" charset="1" panose="020B0603030501040103"/>
      <p:regular r:id="rId40"/>
    </p:embeddedFont>
    <p:embeddedFont>
      <p:font typeface="Canva Sans Medium Italics" charset="1" panose="020B0603030501040103"/>
      <p:regular r:id="rId41"/>
    </p:embeddedFont>
    <p:embeddedFont>
      <p:font typeface="Neue Einstellung" charset="1" panose="00000500000000000000"/>
      <p:regular r:id="rId42"/>
    </p:embeddedFont>
    <p:embeddedFont>
      <p:font typeface="Neue Einstellung Bold" charset="1" panose="00000800000000000000"/>
      <p:regular r:id="rId43"/>
    </p:embeddedFont>
    <p:embeddedFont>
      <p:font typeface="Neue Einstellung Thin" charset="1" panose="00000200000000000000"/>
      <p:regular r:id="rId44"/>
    </p:embeddedFont>
    <p:embeddedFont>
      <p:font typeface="Neue Einstellung Medium" charset="1" panose="00000600000000000000"/>
      <p:regular r:id="rId45"/>
    </p:embeddedFont>
    <p:embeddedFont>
      <p:font typeface="Neue Einstellung Heavy" charset="1" panose="00000A00000000000000"/>
      <p:regular r:id="rId46"/>
    </p:embeddedFont>
    <p:embeddedFont>
      <p:font typeface="Open Sans" charset="1" panose="020B0606030504020204"/>
      <p:regular r:id="rId47"/>
    </p:embeddedFont>
    <p:embeddedFont>
      <p:font typeface="Open Sans Bold" charset="1" panose="020B0806030504020204"/>
      <p:regular r:id="rId48"/>
    </p:embeddedFont>
    <p:embeddedFont>
      <p:font typeface="Open Sans Italics" charset="1" panose="020B0606030504020204"/>
      <p:regular r:id="rId49"/>
    </p:embeddedFont>
    <p:embeddedFont>
      <p:font typeface="Open Sans Bold Italics" charset="1" panose="020B0806030504020204"/>
      <p:regular r:id="rId50"/>
    </p:embeddedFont>
    <p:embeddedFont>
      <p:font typeface="Open Sans Light" charset="1" panose="020B0306030504020204"/>
      <p:regular r:id="rId51"/>
    </p:embeddedFont>
    <p:embeddedFont>
      <p:font typeface="Open Sans Light Italics" charset="1" panose="020B0306030504020204"/>
      <p:regular r:id="rId52"/>
    </p:embeddedFont>
    <p:embeddedFont>
      <p:font typeface="Open Sans Ultra-Bold" charset="1" panose="00000000000000000000"/>
      <p:regular r:id="rId53"/>
    </p:embeddedFont>
    <p:embeddedFont>
      <p:font typeface="Open Sans Ultra-Bold Italics" charset="1" panose="0000000000000000000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50" Target="fonts/font50.fntdata" Type="http://schemas.openxmlformats.org/officeDocument/2006/relationships/font"/><Relationship Id="rId51" Target="fonts/font51.fntdata" Type="http://schemas.openxmlformats.org/officeDocument/2006/relationships/font"/><Relationship Id="rId52" Target="fonts/font52.fntdata" Type="http://schemas.openxmlformats.org/officeDocument/2006/relationships/font"/><Relationship Id="rId53" Target="fonts/font53.fntdata" Type="http://schemas.openxmlformats.org/officeDocument/2006/relationships/font"/><Relationship Id="rId54" Target="fonts/font54.fntdata" Type="http://schemas.openxmlformats.org/officeDocument/2006/relationships/font"/><Relationship Id="rId55" Target="slides/slide1.xml" Type="http://schemas.openxmlformats.org/officeDocument/2006/relationships/slide"/><Relationship Id="rId56" Target="slides/slide2.xml" Type="http://schemas.openxmlformats.org/officeDocument/2006/relationships/slide"/><Relationship Id="rId57" Target="slides/slide3.xml" Type="http://schemas.openxmlformats.org/officeDocument/2006/relationships/slide"/><Relationship Id="rId58" Target="slides/slide4.xml" Type="http://schemas.openxmlformats.org/officeDocument/2006/relationships/slide"/><Relationship Id="rId59" Target="slides/slide5.xml" Type="http://schemas.openxmlformats.org/officeDocument/2006/relationships/slide"/><Relationship Id="rId6" Target="fonts/font6.fntdata" Type="http://schemas.openxmlformats.org/officeDocument/2006/relationships/font"/><Relationship Id="rId60" Target="slides/slide6.xml" Type="http://schemas.openxmlformats.org/officeDocument/2006/relationships/slide"/><Relationship Id="rId61" Target="slides/slide7.xml" Type="http://schemas.openxmlformats.org/officeDocument/2006/relationships/slide"/><Relationship Id="rId62" Target="slides/slide8.xml" Type="http://schemas.openxmlformats.org/officeDocument/2006/relationships/slide"/><Relationship Id="rId63" Target="slides/slide9.xml" Type="http://schemas.openxmlformats.org/officeDocument/2006/relationships/slide"/><Relationship Id="rId64" Target="slides/slide10.xml" Type="http://schemas.openxmlformats.org/officeDocument/2006/relationships/slide"/><Relationship Id="rId65" Target="slides/slide11.xml" Type="http://schemas.openxmlformats.org/officeDocument/2006/relationships/slide"/><Relationship Id="rId66" Target="slides/slide12.xml" Type="http://schemas.openxmlformats.org/officeDocument/2006/relationships/slide"/><Relationship Id="rId67" Target="slides/slide13.xml" Type="http://schemas.openxmlformats.org/officeDocument/2006/relationships/slide"/><Relationship Id="rId68" Target="slides/slide14.xml" Type="http://schemas.openxmlformats.org/officeDocument/2006/relationships/slide"/><Relationship Id="rId69" Target="slides/slide15.xml" Type="http://schemas.openxmlformats.org/officeDocument/2006/relationships/slide"/><Relationship Id="rId7" Target="fonts/font7.fntdata" Type="http://schemas.openxmlformats.org/officeDocument/2006/relationships/font"/><Relationship Id="rId70" Target="slides/slide16.xml" Type="http://schemas.openxmlformats.org/officeDocument/2006/relationships/slide"/><Relationship Id="rId71" Target="slides/slide17.xml" Type="http://schemas.openxmlformats.org/officeDocument/2006/relationships/slide"/><Relationship Id="rId72" Target="slides/slide18.xml" Type="http://schemas.openxmlformats.org/officeDocument/2006/relationships/slide"/><Relationship Id="rId73" Target="slides/slide19.xml" Type="http://schemas.openxmlformats.org/officeDocument/2006/relationships/slide"/><Relationship Id="rId74" Target="slides/slide20.xml" Type="http://schemas.openxmlformats.org/officeDocument/2006/relationships/slide"/><Relationship Id="rId75" Target="slides/slide21.xml" Type="http://schemas.openxmlformats.org/officeDocument/2006/relationships/slide"/><Relationship Id="rId76" Target="slides/slide22.xml" Type="http://schemas.openxmlformats.org/officeDocument/2006/relationships/slide"/><Relationship Id="rId77" Target="slides/slide23.xml" Type="http://schemas.openxmlformats.org/officeDocument/2006/relationships/slide"/><Relationship Id="rId78" Target="slides/slide24.xml" Type="http://schemas.openxmlformats.org/officeDocument/2006/relationships/slide"/><Relationship Id="rId79" Target="slides/slide25.xml" Type="http://schemas.openxmlformats.org/officeDocument/2006/relationships/slide"/><Relationship Id="rId8" Target="fonts/font8.fntdata" Type="http://schemas.openxmlformats.org/officeDocument/2006/relationships/font"/><Relationship Id="rId80" Target="slides/slide26.xml" Type="http://schemas.openxmlformats.org/officeDocument/2006/relationships/slide"/><Relationship Id="rId81" Target="slides/slide27.xml" Type="http://schemas.openxmlformats.org/officeDocument/2006/relationships/slide"/><Relationship Id="rId82" Target="notesMasters/notesMaster1.xml" Type="http://schemas.openxmlformats.org/officeDocument/2006/relationships/notesMaster"/><Relationship Id="rId83" Target="theme/theme2.xml" Type="http://schemas.openxmlformats.org/officeDocument/2006/relationships/theme"/><Relationship Id="rId84" Target="notesSlides/notesSlide1.xml" Type="http://schemas.openxmlformats.org/officeDocument/2006/relationships/notesSlide"/><Relationship Id="rId85" Target="notesSlides/notesSlide2.xml" Type="http://schemas.openxmlformats.org/officeDocument/2006/relationships/notesSlide"/><Relationship Id="rId86" Target="notesSlides/notesSlide3.xml" Type="http://schemas.openxmlformats.org/officeDocument/2006/relationships/notesSlide"/><Relationship Id="rId87" Target="notesSlides/notesSlide4.xml" Type="http://schemas.openxmlformats.org/officeDocument/2006/relationships/notesSlide"/><Relationship Id="rId9" Target="fonts/font9.fntdata" Type="http://schemas.openxmlformats.org/officeDocument/2006/relationships/font"/></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How can we use the broader theories around mechanisms for suicide to approach implementation of C-SSRS?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Active ingredients in effective interventions</a:t>
            </a:r>
          </a:p>
          <a:p>
            <a:r>
              <a:rPr lang="en-US"/>
              <a:t/>
            </a:r>
          </a:p>
          <a:p>
            <a:r>
              <a:rPr lang="en-US"/>
              <a:t>• Explicit focus on suicidal risk</a:t>
            </a:r>
          </a:p>
          <a:p>
            <a:r>
              <a:rPr lang="en-US"/>
              <a:t>• Education</a:t>
            </a:r>
          </a:p>
          <a:p>
            <a:r>
              <a:rPr lang="en-US"/>
              <a:t>• Plan for coping with suicidal urges</a:t>
            </a:r>
          </a:p>
          <a:p>
            <a:r>
              <a:rPr lang="en-US"/>
              <a:t>• Distress tolerance</a:t>
            </a:r>
          </a:p>
          <a:p>
            <a:r>
              <a:rPr lang="en-US"/>
              <a:t>• Emotion regulation</a:t>
            </a:r>
          </a:p>
          <a:p>
            <a:r>
              <a:rPr lang="en-US"/>
              <a:t>• Problem-solving</a:t>
            </a:r>
          </a:p>
          <a:p>
            <a:r>
              <a:rPr lang="en-US"/>
              <a:t>• Family support, reduction in discord, monitoring, consistent discipline</a:t>
            </a:r>
          </a:p>
          <a:p>
            <a:r>
              <a:rPr lang="en-US"/>
              <a:t>• Service level: assertive follow-up, crisis response team, specific treatments for dual diagnosis and mood disorders, safety planning,</a:t>
            </a:r>
          </a:p>
          <a:p>
            <a:r>
              <a:rPr lang="en-US"/>
              <a:t>review of suicide deaths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“Lots of people have guns at home. What some people in your situation have done is store their guns away from home until they’re feeling better, or lock them and ask someone they trust to hold onto the keys. If you have guns at home, I’m wondering if you’ve thought about a strategy like that.”</a:t>
            </a:r>
          </a:p>
          <a:p>
            <a:r>
              <a:rPr lang="en-US"/>
              <a:t/>
            </a:r>
          </a:p>
          <a:p>
            <a:r>
              <a:rPr lang="en-US"/>
              <a:t>“If temporarily storing them elsewhere is not an option, perhaps we can discuss some alternative ways to keep you safe until you’re feeling better.”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svg" Type="http://schemas.openxmlformats.org/officeDocument/2006/relationships/image"/><Relationship Id="rId11" Target="../media/image25.png" Type="http://schemas.openxmlformats.org/officeDocument/2006/relationships/image"/><Relationship Id="rId12" Target="../media/image26.svg" Type="http://schemas.openxmlformats.org/officeDocument/2006/relationships/image"/><Relationship Id="rId13" Target="../media/image1.png" Type="http://schemas.openxmlformats.org/officeDocument/2006/relationships/image"/><Relationship Id="rId14" Target="../media/image2.png" Type="http://schemas.openxmlformats.org/officeDocument/2006/relationships/image"/><Relationship Id="rId15" Target="../media/image3.png" Type="http://schemas.openxmlformats.org/officeDocument/2006/relationships/image"/><Relationship Id="rId2" Target="../notesSlides/notesSlide1.xml" Type="http://schemas.openxmlformats.org/officeDocument/2006/relationships/notesSlide"/><Relationship Id="rId3" Target="../media/image17.png" Type="http://schemas.openxmlformats.org/officeDocument/2006/relationships/image"/><Relationship Id="rId4" Target="../media/image18.sv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 Id="rId9" Target="../media/image2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jpeg" Type="http://schemas.openxmlformats.org/officeDocument/2006/relationships/image"/><Relationship Id="rId3" Target="../media/image29.png" Type="http://schemas.openxmlformats.org/officeDocument/2006/relationships/image"/><Relationship Id="rId4" Target="../media/image30.sv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 Id="rId7" Target="../media/image1.png" Type="http://schemas.openxmlformats.org/officeDocument/2006/relationships/image"/><Relationship Id="rId8" Target="../media/image2.png" Type="http://schemas.openxmlformats.org/officeDocument/2006/relationships/image"/><Relationship Id="rId9" Target="../media/image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png" Type="http://schemas.openxmlformats.org/officeDocument/2006/relationships/image"/><Relationship Id="rId2" Target="../media/image33.png" Type="http://schemas.openxmlformats.org/officeDocument/2006/relationships/image"/><Relationship Id="rId3" Target="../media/image34.svg" Type="http://schemas.openxmlformats.org/officeDocument/2006/relationships/image"/><Relationship Id="rId4" Target="../media/image35.png" Type="http://schemas.openxmlformats.org/officeDocument/2006/relationships/image"/><Relationship Id="rId5" Target="../media/image36.svg" Type="http://schemas.openxmlformats.org/officeDocument/2006/relationships/image"/><Relationship Id="rId6" Target="../media/image37.png" Type="http://schemas.openxmlformats.org/officeDocument/2006/relationships/image"/><Relationship Id="rId7" Target="../media/image38.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png" Type="http://schemas.openxmlformats.org/officeDocument/2006/relationships/image"/><Relationship Id="rId4" Target="../media/image41.svg" Type="http://schemas.openxmlformats.org/officeDocument/2006/relationships/image"/><Relationship Id="rId5" Target="../media/image1.png" Type="http://schemas.openxmlformats.org/officeDocument/2006/relationships/image"/><Relationship Id="rId6" Target="../media/image2.png" Type="http://schemas.openxmlformats.org/officeDocument/2006/relationships/image"/><Relationship Id="rId7" Target="../media/image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2.png" Type="http://schemas.openxmlformats.org/officeDocument/2006/relationships/image"/><Relationship Id="rId6" Target="../media/image43.svg" Type="http://schemas.openxmlformats.org/officeDocument/2006/relationships/image"/><Relationship Id="rId7" Target="../media/image44.png" Type="http://schemas.openxmlformats.org/officeDocument/2006/relationships/image"/><Relationship Id="rId8" Target="../media/image45.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7.png" Type="http://schemas.openxmlformats.org/officeDocument/2006/relationships/image"/><Relationship Id="rId7" Target="../media/image48.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9.pn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0.jpe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png" Type="http://schemas.openxmlformats.org/officeDocument/2006/relationships/image"/><Relationship Id="rId11" Target="../media/image5.png" Type="http://schemas.openxmlformats.org/officeDocument/2006/relationships/image"/><Relationship Id="rId2" Target="../media/image51.png" Type="http://schemas.openxmlformats.org/officeDocument/2006/relationships/image"/><Relationship Id="rId3" Target="../media/image52.svg" Type="http://schemas.openxmlformats.org/officeDocument/2006/relationships/image"/><Relationship Id="rId4" Target="../media/image53.png" Type="http://schemas.openxmlformats.org/officeDocument/2006/relationships/image"/><Relationship Id="rId5" Target="../media/image54.svg" Type="http://schemas.openxmlformats.org/officeDocument/2006/relationships/image"/><Relationship Id="rId6" Target="../media/image55.png" Type="http://schemas.openxmlformats.org/officeDocument/2006/relationships/image"/><Relationship Id="rId7" Target="../media/image56.svg" Type="http://schemas.openxmlformats.org/officeDocument/2006/relationships/image"/><Relationship Id="rId8" Target="../media/image57.png" Type="http://schemas.openxmlformats.org/officeDocument/2006/relationships/image"/><Relationship Id="rId9" Target="../media/image58.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59.png" Type="http://schemas.openxmlformats.org/officeDocument/2006/relationships/image"/><Relationship Id="rId5" Target="../media/image60.png" Type="http://schemas.openxmlformats.org/officeDocument/2006/relationships/image"/><Relationship Id="rId6" Target="../media/image61.svg" Type="http://schemas.openxmlformats.org/officeDocument/2006/relationships/image"/><Relationship Id="rId7" Target="../media/image62.png" Type="http://schemas.openxmlformats.org/officeDocument/2006/relationships/image"/><Relationship Id="rId8" Target="../media/image63.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png" Type="http://schemas.openxmlformats.org/officeDocument/2006/relationships/image"/><Relationship Id="rId3" Target="../media/image65.svg" Type="http://schemas.openxmlformats.org/officeDocument/2006/relationships/image"/><Relationship Id="rId4" Target="../media/image66.png" Type="http://schemas.openxmlformats.org/officeDocument/2006/relationships/image"/><Relationship Id="rId5" Target="../media/image67.png" Type="http://schemas.openxmlformats.org/officeDocument/2006/relationships/image"/><Relationship Id="rId6" Target="../media/image68.png" Type="http://schemas.openxmlformats.org/officeDocument/2006/relationships/image"/><Relationship Id="rId7" Target="../media/image1.png" Type="http://schemas.openxmlformats.org/officeDocument/2006/relationships/image"/><Relationship Id="rId8" Target="../media/image2.png" Type="http://schemas.openxmlformats.org/officeDocument/2006/relationships/image"/><Relationship Id="rId9" Target="../media/image3.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6.svg" Type="http://schemas.openxmlformats.org/officeDocument/2006/relationships/image"/><Relationship Id="rId11" Target="../media/image77.png" Type="http://schemas.openxmlformats.org/officeDocument/2006/relationships/image"/><Relationship Id="rId12" Target="../media/image78.svg" Type="http://schemas.openxmlformats.org/officeDocument/2006/relationships/image"/><Relationship Id="rId13" Target="../media/image79.png" Type="http://schemas.openxmlformats.org/officeDocument/2006/relationships/image"/><Relationship Id="rId14" Target="../media/image80.svg" Type="http://schemas.openxmlformats.org/officeDocument/2006/relationships/image"/><Relationship Id="rId15" Target="../media/image4.png" Type="http://schemas.openxmlformats.org/officeDocument/2006/relationships/image"/><Relationship Id="rId16" Target="../media/image5.png" Type="http://schemas.openxmlformats.org/officeDocument/2006/relationships/image"/><Relationship Id="rId2" Target="../notesSlides/notesSlide4.xml" Type="http://schemas.openxmlformats.org/officeDocument/2006/relationships/notesSlide"/><Relationship Id="rId3" Target="../media/image69.png" Type="http://schemas.openxmlformats.org/officeDocument/2006/relationships/image"/><Relationship Id="rId4" Target="../media/image70.svg" Type="http://schemas.openxmlformats.org/officeDocument/2006/relationships/image"/><Relationship Id="rId5" Target="../media/image71.png" Type="http://schemas.openxmlformats.org/officeDocument/2006/relationships/image"/><Relationship Id="rId6" Target="../media/image72.svg" Type="http://schemas.openxmlformats.org/officeDocument/2006/relationships/image"/><Relationship Id="rId7" Target="../media/image73.png" Type="http://schemas.openxmlformats.org/officeDocument/2006/relationships/image"/><Relationship Id="rId8" Target="../media/image74.svg" Type="http://schemas.openxmlformats.org/officeDocument/2006/relationships/image"/><Relationship Id="rId9" Target="../media/image75.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8.jpeg" Type="http://schemas.openxmlformats.org/officeDocument/2006/relationships/image"/><Relationship Id="rId11" Target="../media/image89.png" Type="http://schemas.openxmlformats.org/officeDocument/2006/relationships/image"/><Relationship Id="rId12" Target="../media/image90.png" Type="http://schemas.openxmlformats.org/officeDocument/2006/relationships/image"/><Relationship Id="rId13" Target="../media/image91.jpeg" Type="http://schemas.openxmlformats.org/officeDocument/2006/relationships/image"/><Relationship Id="rId14" Target="../media/image1.png" Type="http://schemas.openxmlformats.org/officeDocument/2006/relationships/image"/><Relationship Id="rId15" Target="../media/image2.png" Type="http://schemas.openxmlformats.org/officeDocument/2006/relationships/image"/><Relationship Id="rId16" Target="../media/image3.png" Type="http://schemas.openxmlformats.org/officeDocument/2006/relationships/image"/><Relationship Id="rId2" Target="../media/image81.png" Type="http://schemas.openxmlformats.org/officeDocument/2006/relationships/image"/><Relationship Id="rId3" Target="../media/image82.png" Type="http://schemas.openxmlformats.org/officeDocument/2006/relationships/image"/><Relationship Id="rId4" Target="http://bit.ly/SamsResourceHub" TargetMode="External" Type="http://schemas.openxmlformats.org/officeDocument/2006/relationships/hyperlink"/><Relationship Id="rId5" Target="../media/image83.png" Type="http://schemas.openxmlformats.org/officeDocument/2006/relationships/image"/><Relationship Id="rId6" Target="../media/image84.svg" Type="http://schemas.openxmlformats.org/officeDocument/2006/relationships/image"/><Relationship Id="rId7" Target="../media/image85.png" Type="http://schemas.openxmlformats.org/officeDocument/2006/relationships/image"/><Relationship Id="rId8" Target="../media/image86.png" Type="http://schemas.openxmlformats.org/officeDocument/2006/relationships/image"/><Relationship Id="rId9" Target="../media/image8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png" Type="http://schemas.openxmlformats.org/officeDocument/2006/relationships/image"/><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1.png" Type="http://schemas.openxmlformats.org/officeDocument/2006/relationships/image"/><Relationship Id="rId9"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slide1.xml><?xml version="1.0" encoding="utf-8"?>
<p:sld xmlns:p="http://schemas.openxmlformats.org/presentationml/2006/main" xmlns:a="http://schemas.openxmlformats.org/drawingml/2006/main">
  <p:cSld>
    <p:bg>
      <p:bgPr>
        <a:solidFill>
          <a:srgbClr val="5271FF"/>
        </a:solidFill>
      </p:bgPr>
    </p:bg>
    <p:spTree>
      <p:nvGrpSpPr>
        <p:cNvPr id="1" name=""/>
        <p:cNvGrpSpPr/>
        <p:nvPr/>
      </p:nvGrpSpPr>
      <p:grpSpPr>
        <a:xfrm>
          <a:off x="0" y="0"/>
          <a:ext cx="0" cy="0"/>
          <a:chOff x="0" y="0"/>
          <a:chExt cx="0" cy="0"/>
        </a:xfrm>
      </p:grpSpPr>
      <p:grpSp>
        <p:nvGrpSpPr>
          <p:cNvPr name="Group 2" id="2"/>
          <p:cNvGrpSpPr/>
          <p:nvPr/>
        </p:nvGrpSpPr>
        <p:grpSpPr>
          <a:xfrm rot="0">
            <a:off x="-1981200" y="-1790700"/>
            <a:ext cx="9069344" cy="13449300"/>
            <a:chOff x="0" y="0"/>
            <a:chExt cx="2109182" cy="3127792"/>
          </a:xfrm>
        </p:grpSpPr>
        <p:sp>
          <p:nvSpPr>
            <p:cNvPr name="Freeform 3" id="3"/>
            <p:cNvSpPr/>
            <p:nvPr/>
          </p:nvSpPr>
          <p:spPr>
            <a:xfrm flipH="false" flipV="false" rot="0">
              <a:off x="0" y="0"/>
              <a:ext cx="2109182" cy="3127792"/>
            </a:xfrm>
            <a:custGeom>
              <a:avLst/>
              <a:gdLst/>
              <a:ahLst/>
              <a:cxnLst/>
              <a:rect r="r" b="b" t="t" l="l"/>
              <a:pathLst>
                <a:path h="3127792" w="2109182">
                  <a:moveTo>
                    <a:pt x="0" y="0"/>
                  </a:moveTo>
                  <a:lnTo>
                    <a:pt x="2109182" y="0"/>
                  </a:lnTo>
                  <a:lnTo>
                    <a:pt x="2109182" y="3127792"/>
                  </a:lnTo>
                  <a:lnTo>
                    <a:pt x="0" y="3127792"/>
                  </a:lnTo>
                  <a:close/>
                </a:path>
              </a:pathLst>
            </a:custGeom>
            <a:solidFill>
              <a:srgbClr val="FFFFFF"/>
            </a:solidFill>
          </p:spPr>
        </p:sp>
      </p:grpSp>
      <p:grpSp>
        <p:nvGrpSpPr>
          <p:cNvPr name="Group 4" id="4"/>
          <p:cNvGrpSpPr>
            <a:grpSpLocks noChangeAspect="true"/>
          </p:cNvGrpSpPr>
          <p:nvPr/>
        </p:nvGrpSpPr>
        <p:grpSpPr>
          <a:xfrm rot="0">
            <a:off x="742946" y="3595751"/>
            <a:ext cx="5598558" cy="2972584"/>
            <a:chOff x="0" y="0"/>
            <a:chExt cx="6276340" cy="3332455"/>
          </a:xfrm>
        </p:grpSpPr>
        <p:sp>
          <p:nvSpPr>
            <p:cNvPr name="Freeform 5" id="5"/>
            <p:cNvSpPr/>
            <p:nvPr/>
          </p:nvSpPr>
          <p:spPr>
            <a:xfrm flipH="false" flipV="false" rot="0">
              <a:off x="2158873" y="254000"/>
              <a:ext cx="1365250" cy="1369441"/>
            </a:xfrm>
            <a:custGeom>
              <a:avLst/>
              <a:gdLst/>
              <a:ahLst/>
              <a:cxnLst/>
              <a:rect r="r" b="b" t="t" l="l"/>
              <a:pathLst>
                <a:path h="1369441" w="1365250">
                  <a:moveTo>
                    <a:pt x="902970" y="1368679"/>
                  </a:moveTo>
                  <a:cubicBezTo>
                    <a:pt x="0" y="1368679"/>
                    <a:pt x="0" y="0"/>
                    <a:pt x="903732" y="0"/>
                  </a:cubicBezTo>
                  <a:lnTo>
                    <a:pt x="1096010" y="2413"/>
                  </a:lnTo>
                  <a:cubicBezTo>
                    <a:pt x="1350772" y="2413"/>
                    <a:pt x="1365250" y="370332"/>
                    <a:pt x="1096010" y="370332"/>
                  </a:cubicBezTo>
                  <a:lnTo>
                    <a:pt x="903097" y="369316"/>
                  </a:lnTo>
                  <a:cubicBezTo>
                    <a:pt x="490855" y="369316"/>
                    <a:pt x="474218" y="1002284"/>
                    <a:pt x="903097" y="1002284"/>
                  </a:cubicBezTo>
                  <a:lnTo>
                    <a:pt x="1096010" y="1001649"/>
                  </a:lnTo>
                  <a:cubicBezTo>
                    <a:pt x="1350772" y="1001649"/>
                    <a:pt x="1365250" y="1369441"/>
                    <a:pt x="1096010" y="1369441"/>
                  </a:cubicBezTo>
                  <a:close/>
                </a:path>
              </a:pathLst>
            </a:custGeom>
            <a:solidFill>
              <a:srgbClr val="5171FF"/>
            </a:solidFill>
          </p:spPr>
        </p:sp>
        <p:sp>
          <p:nvSpPr>
            <p:cNvPr name="Freeform 6" id="6"/>
            <p:cNvSpPr/>
            <p:nvPr/>
          </p:nvSpPr>
          <p:spPr>
            <a:xfrm flipH="false" flipV="false" rot="0">
              <a:off x="2815717" y="757809"/>
              <a:ext cx="1365250" cy="1369441"/>
            </a:xfrm>
            <a:custGeom>
              <a:avLst/>
              <a:gdLst/>
              <a:ahLst/>
              <a:cxnLst/>
              <a:rect r="r" b="b" t="t" l="l"/>
              <a:pathLst>
                <a:path h="1369441" w="1365250">
                  <a:moveTo>
                    <a:pt x="462280" y="762"/>
                  </a:moveTo>
                  <a:cubicBezTo>
                    <a:pt x="1365250" y="762"/>
                    <a:pt x="1365250" y="1369441"/>
                    <a:pt x="461518" y="1369441"/>
                  </a:cubicBezTo>
                  <a:lnTo>
                    <a:pt x="269240" y="1367028"/>
                  </a:lnTo>
                  <a:cubicBezTo>
                    <a:pt x="14478" y="1367028"/>
                    <a:pt x="0" y="999109"/>
                    <a:pt x="269240" y="999109"/>
                  </a:cubicBezTo>
                  <a:lnTo>
                    <a:pt x="462153" y="1000125"/>
                  </a:lnTo>
                  <a:cubicBezTo>
                    <a:pt x="874395" y="1000125"/>
                    <a:pt x="891032" y="367157"/>
                    <a:pt x="462153" y="367157"/>
                  </a:cubicBezTo>
                  <a:lnTo>
                    <a:pt x="269240" y="367792"/>
                  </a:lnTo>
                  <a:cubicBezTo>
                    <a:pt x="14478" y="367792"/>
                    <a:pt x="0" y="0"/>
                    <a:pt x="269240" y="0"/>
                  </a:cubicBezTo>
                  <a:close/>
                </a:path>
              </a:pathLst>
            </a:custGeom>
            <a:solidFill>
              <a:srgbClr val="00AEEF"/>
            </a:solidFill>
          </p:spPr>
        </p:sp>
        <p:sp>
          <p:nvSpPr>
            <p:cNvPr name="Freeform 7" id="7"/>
            <p:cNvSpPr/>
            <p:nvPr/>
          </p:nvSpPr>
          <p:spPr>
            <a:xfrm flipH="false" flipV="false" rot="0">
              <a:off x="756793" y="2447163"/>
              <a:ext cx="630555" cy="630555"/>
            </a:xfrm>
            <a:custGeom>
              <a:avLst/>
              <a:gdLst/>
              <a:ahLst/>
              <a:cxnLst/>
              <a:rect r="r" b="b" t="t" l="l"/>
              <a:pathLst>
                <a:path h="630555" w="630555">
                  <a:moveTo>
                    <a:pt x="536956" y="314706"/>
                  </a:moveTo>
                  <a:cubicBezTo>
                    <a:pt x="536956" y="193040"/>
                    <a:pt x="437515" y="93599"/>
                    <a:pt x="315849" y="93599"/>
                  </a:cubicBezTo>
                  <a:cubicBezTo>
                    <a:pt x="193040" y="93599"/>
                    <a:pt x="93599" y="193040"/>
                    <a:pt x="93599" y="314706"/>
                  </a:cubicBezTo>
                  <a:cubicBezTo>
                    <a:pt x="93599" y="437515"/>
                    <a:pt x="193040" y="536956"/>
                    <a:pt x="315849" y="536956"/>
                  </a:cubicBezTo>
                  <a:cubicBezTo>
                    <a:pt x="437515" y="536956"/>
                    <a:pt x="536956" y="437515"/>
                    <a:pt x="536956" y="314706"/>
                  </a:cubicBezTo>
                  <a:moveTo>
                    <a:pt x="0" y="314706"/>
                  </a:moveTo>
                  <a:cubicBezTo>
                    <a:pt x="0" y="141605"/>
                    <a:pt x="141605" y="0"/>
                    <a:pt x="315849" y="0"/>
                  </a:cubicBezTo>
                  <a:cubicBezTo>
                    <a:pt x="488950" y="0"/>
                    <a:pt x="630555" y="141478"/>
                    <a:pt x="630555" y="314706"/>
                  </a:cubicBezTo>
                  <a:lnTo>
                    <a:pt x="630555" y="630555"/>
                  </a:lnTo>
                  <a:lnTo>
                    <a:pt x="536956" y="630555"/>
                  </a:lnTo>
                  <a:lnTo>
                    <a:pt x="536956" y="499491"/>
                  </a:lnTo>
                  <a:cubicBezTo>
                    <a:pt x="496062" y="576707"/>
                    <a:pt x="411861" y="630555"/>
                    <a:pt x="315849" y="630555"/>
                  </a:cubicBezTo>
                  <a:cubicBezTo>
                    <a:pt x="141605" y="630555"/>
                    <a:pt x="0" y="488950"/>
                    <a:pt x="0" y="314706"/>
                  </a:cubicBezTo>
                </a:path>
              </a:pathLst>
            </a:custGeom>
            <a:solidFill>
              <a:srgbClr val="5171FF"/>
            </a:solidFill>
          </p:spPr>
        </p:sp>
        <p:sp>
          <p:nvSpPr>
            <p:cNvPr name="Freeform 8" id="8"/>
            <p:cNvSpPr/>
            <p:nvPr/>
          </p:nvSpPr>
          <p:spPr>
            <a:xfrm flipH="false" flipV="false" rot="0">
              <a:off x="3169793" y="2440432"/>
              <a:ext cx="305435" cy="637286"/>
            </a:xfrm>
            <a:custGeom>
              <a:avLst/>
              <a:gdLst/>
              <a:ahLst/>
              <a:cxnLst/>
              <a:rect r="r" b="b" t="t" l="l"/>
              <a:pathLst>
                <a:path h="637286" w="305435">
                  <a:moveTo>
                    <a:pt x="0" y="248158"/>
                  </a:moveTo>
                  <a:cubicBezTo>
                    <a:pt x="0" y="33909"/>
                    <a:pt x="215265" y="0"/>
                    <a:pt x="305435" y="8382"/>
                  </a:cubicBezTo>
                  <a:lnTo>
                    <a:pt x="305435" y="105791"/>
                  </a:lnTo>
                  <a:cubicBezTo>
                    <a:pt x="198374" y="91313"/>
                    <a:pt x="96139" y="147828"/>
                    <a:pt x="96139" y="246507"/>
                  </a:cubicBezTo>
                  <a:lnTo>
                    <a:pt x="96139" y="637286"/>
                  </a:lnTo>
                  <a:lnTo>
                    <a:pt x="0" y="637286"/>
                  </a:lnTo>
                  <a:close/>
                </a:path>
              </a:pathLst>
            </a:custGeom>
            <a:solidFill>
              <a:srgbClr val="5171FF"/>
            </a:solidFill>
          </p:spPr>
        </p:sp>
        <p:sp>
          <p:nvSpPr>
            <p:cNvPr name="Freeform 9" id="9"/>
            <p:cNvSpPr/>
            <p:nvPr/>
          </p:nvSpPr>
          <p:spPr>
            <a:xfrm flipH="false" flipV="false" rot="0">
              <a:off x="3872484" y="2319020"/>
              <a:ext cx="339471" cy="758698"/>
            </a:xfrm>
            <a:custGeom>
              <a:avLst/>
              <a:gdLst/>
              <a:ahLst/>
              <a:cxnLst/>
              <a:rect r="r" b="b" t="t" l="l"/>
              <a:pathLst>
                <a:path h="758698" w="339471">
                  <a:moveTo>
                    <a:pt x="339471" y="758698"/>
                  </a:moveTo>
                  <a:cubicBezTo>
                    <a:pt x="222758" y="756285"/>
                    <a:pt x="57150" y="725297"/>
                    <a:pt x="57150" y="522859"/>
                  </a:cubicBezTo>
                  <a:lnTo>
                    <a:pt x="57150" y="225044"/>
                  </a:lnTo>
                  <a:lnTo>
                    <a:pt x="0" y="225044"/>
                  </a:lnTo>
                  <a:lnTo>
                    <a:pt x="0" y="129794"/>
                  </a:lnTo>
                  <a:lnTo>
                    <a:pt x="57150" y="129794"/>
                  </a:lnTo>
                  <a:lnTo>
                    <a:pt x="57150" y="0"/>
                  </a:lnTo>
                  <a:lnTo>
                    <a:pt x="152400" y="0"/>
                  </a:lnTo>
                  <a:lnTo>
                    <a:pt x="152400" y="129794"/>
                  </a:lnTo>
                  <a:lnTo>
                    <a:pt x="303657" y="129794"/>
                  </a:lnTo>
                  <a:lnTo>
                    <a:pt x="303657" y="225044"/>
                  </a:lnTo>
                  <a:lnTo>
                    <a:pt x="152527" y="225044"/>
                  </a:lnTo>
                  <a:lnTo>
                    <a:pt x="152527" y="500253"/>
                  </a:lnTo>
                  <a:cubicBezTo>
                    <a:pt x="152527" y="645541"/>
                    <a:pt x="255016" y="662305"/>
                    <a:pt x="339471" y="663448"/>
                  </a:cubicBezTo>
                </a:path>
              </a:pathLst>
            </a:custGeom>
            <a:solidFill>
              <a:srgbClr val="5171FF"/>
            </a:solidFill>
          </p:spPr>
        </p:sp>
        <p:sp>
          <p:nvSpPr>
            <p:cNvPr name="Freeform 10" id="10"/>
            <p:cNvSpPr/>
            <p:nvPr/>
          </p:nvSpPr>
          <p:spPr>
            <a:xfrm flipH="false" flipV="false" rot="0">
              <a:off x="1563751" y="2472309"/>
              <a:ext cx="671068" cy="582422"/>
            </a:xfrm>
            <a:custGeom>
              <a:avLst/>
              <a:gdLst/>
              <a:ahLst/>
              <a:cxnLst/>
              <a:rect r="r" b="b" t="t" l="l"/>
              <a:pathLst>
                <a:path h="582422" w="671068">
                  <a:moveTo>
                    <a:pt x="178816" y="0"/>
                  </a:moveTo>
                  <a:cubicBezTo>
                    <a:pt x="250190" y="0"/>
                    <a:pt x="311658" y="44323"/>
                    <a:pt x="335534" y="105029"/>
                  </a:cubicBezTo>
                  <a:cubicBezTo>
                    <a:pt x="359283" y="44323"/>
                    <a:pt x="419989" y="0"/>
                    <a:pt x="491363" y="0"/>
                  </a:cubicBezTo>
                  <a:cubicBezTo>
                    <a:pt x="589788" y="0"/>
                    <a:pt x="670179" y="79629"/>
                    <a:pt x="671068" y="180467"/>
                  </a:cubicBezTo>
                  <a:lnTo>
                    <a:pt x="671068" y="582422"/>
                  </a:lnTo>
                  <a:lnTo>
                    <a:pt x="624332" y="582422"/>
                  </a:lnTo>
                  <a:lnTo>
                    <a:pt x="624332" y="180467"/>
                  </a:lnTo>
                  <a:cubicBezTo>
                    <a:pt x="624332" y="105791"/>
                    <a:pt x="563626" y="45974"/>
                    <a:pt x="491363" y="45974"/>
                  </a:cubicBezTo>
                  <a:cubicBezTo>
                    <a:pt x="419100" y="45974"/>
                    <a:pt x="359283" y="105918"/>
                    <a:pt x="358521" y="180467"/>
                  </a:cubicBezTo>
                  <a:lnTo>
                    <a:pt x="358521" y="582422"/>
                  </a:lnTo>
                  <a:lnTo>
                    <a:pt x="312547" y="582422"/>
                  </a:lnTo>
                  <a:lnTo>
                    <a:pt x="312547" y="180467"/>
                  </a:lnTo>
                  <a:cubicBezTo>
                    <a:pt x="311785" y="105791"/>
                    <a:pt x="251841" y="45974"/>
                    <a:pt x="178816" y="45974"/>
                  </a:cubicBezTo>
                  <a:cubicBezTo>
                    <a:pt x="106553" y="45974"/>
                    <a:pt x="46736" y="105918"/>
                    <a:pt x="46736" y="180467"/>
                  </a:cubicBezTo>
                  <a:lnTo>
                    <a:pt x="46736" y="582422"/>
                  </a:lnTo>
                  <a:lnTo>
                    <a:pt x="0" y="582422"/>
                  </a:lnTo>
                  <a:lnTo>
                    <a:pt x="0" y="180467"/>
                  </a:lnTo>
                  <a:cubicBezTo>
                    <a:pt x="762" y="79629"/>
                    <a:pt x="81280" y="0"/>
                    <a:pt x="178816" y="0"/>
                  </a:cubicBezTo>
                </a:path>
              </a:pathLst>
            </a:custGeom>
            <a:solidFill>
              <a:srgbClr val="5171FF"/>
            </a:solidFill>
          </p:spPr>
        </p:sp>
        <p:sp>
          <p:nvSpPr>
            <p:cNvPr name="Freeform 11" id="11"/>
            <p:cNvSpPr/>
            <p:nvPr/>
          </p:nvSpPr>
          <p:spPr>
            <a:xfrm flipH="false" flipV="false" rot="0">
              <a:off x="1539875" y="2448560"/>
              <a:ext cx="718566" cy="629920"/>
            </a:xfrm>
            <a:custGeom>
              <a:avLst/>
              <a:gdLst/>
              <a:ahLst/>
              <a:cxnLst/>
              <a:rect r="r" b="b" t="t" l="l"/>
              <a:pathLst>
                <a:path h="629920" w="718566">
                  <a:moveTo>
                    <a:pt x="202692" y="0"/>
                  </a:moveTo>
                  <a:cubicBezTo>
                    <a:pt x="283845" y="0"/>
                    <a:pt x="354076" y="50292"/>
                    <a:pt x="381508" y="120015"/>
                  </a:cubicBezTo>
                  <a:lnTo>
                    <a:pt x="359410" y="128651"/>
                  </a:lnTo>
                  <a:lnTo>
                    <a:pt x="337312" y="120015"/>
                  </a:lnTo>
                  <a:cubicBezTo>
                    <a:pt x="364617" y="50419"/>
                    <a:pt x="433959" y="0"/>
                    <a:pt x="515239" y="0"/>
                  </a:cubicBezTo>
                  <a:lnTo>
                    <a:pt x="515239" y="23749"/>
                  </a:lnTo>
                  <a:lnTo>
                    <a:pt x="515239" y="0"/>
                  </a:lnTo>
                  <a:cubicBezTo>
                    <a:pt x="626872" y="0"/>
                    <a:pt x="717677" y="90297"/>
                    <a:pt x="718566" y="203962"/>
                  </a:cubicBezTo>
                  <a:lnTo>
                    <a:pt x="718566" y="204089"/>
                  </a:lnTo>
                  <a:lnTo>
                    <a:pt x="718566" y="629920"/>
                  </a:lnTo>
                  <a:lnTo>
                    <a:pt x="624332" y="629920"/>
                  </a:lnTo>
                  <a:lnTo>
                    <a:pt x="624332" y="204216"/>
                  </a:lnTo>
                  <a:lnTo>
                    <a:pt x="648081" y="204216"/>
                  </a:lnTo>
                  <a:lnTo>
                    <a:pt x="624332" y="204216"/>
                  </a:lnTo>
                  <a:cubicBezTo>
                    <a:pt x="624332" y="142621"/>
                    <a:pt x="574167" y="93345"/>
                    <a:pt x="515112" y="93345"/>
                  </a:cubicBezTo>
                  <a:cubicBezTo>
                    <a:pt x="456311" y="93345"/>
                    <a:pt x="406654" y="142367"/>
                    <a:pt x="405892" y="204470"/>
                  </a:cubicBezTo>
                  <a:lnTo>
                    <a:pt x="382143" y="204216"/>
                  </a:lnTo>
                  <a:lnTo>
                    <a:pt x="405892" y="204216"/>
                  </a:lnTo>
                  <a:lnTo>
                    <a:pt x="405892" y="629920"/>
                  </a:lnTo>
                  <a:lnTo>
                    <a:pt x="312547" y="629920"/>
                  </a:lnTo>
                  <a:lnTo>
                    <a:pt x="312547" y="204216"/>
                  </a:lnTo>
                  <a:lnTo>
                    <a:pt x="336296" y="204216"/>
                  </a:lnTo>
                  <a:lnTo>
                    <a:pt x="312547" y="204470"/>
                  </a:lnTo>
                  <a:cubicBezTo>
                    <a:pt x="311912" y="142494"/>
                    <a:pt x="262255" y="93345"/>
                    <a:pt x="202565" y="93345"/>
                  </a:cubicBezTo>
                  <a:cubicBezTo>
                    <a:pt x="143764" y="93345"/>
                    <a:pt x="94234" y="142367"/>
                    <a:pt x="94234" y="204216"/>
                  </a:cubicBezTo>
                  <a:lnTo>
                    <a:pt x="70485" y="204216"/>
                  </a:lnTo>
                  <a:lnTo>
                    <a:pt x="94234" y="204216"/>
                  </a:lnTo>
                  <a:lnTo>
                    <a:pt x="94234" y="629920"/>
                  </a:lnTo>
                  <a:lnTo>
                    <a:pt x="0" y="629920"/>
                  </a:lnTo>
                  <a:lnTo>
                    <a:pt x="0" y="203962"/>
                  </a:lnTo>
                  <a:cubicBezTo>
                    <a:pt x="889" y="90297"/>
                    <a:pt x="91694" y="0"/>
                    <a:pt x="202565" y="0"/>
                  </a:cubicBezTo>
                  <a:lnTo>
                    <a:pt x="202565" y="23749"/>
                  </a:lnTo>
                  <a:lnTo>
                    <a:pt x="202565" y="0"/>
                  </a:lnTo>
                  <a:moveTo>
                    <a:pt x="202565" y="47371"/>
                  </a:moveTo>
                  <a:cubicBezTo>
                    <a:pt x="118237" y="47371"/>
                    <a:pt x="48133" y="116205"/>
                    <a:pt x="47371" y="204343"/>
                  </a:cubicBezTo>
                  <a:lnTo>
                    <a:pt x="23622" y="204089"/>
                  </a:lnTo>
                  <a:lnTo>
                    <a:pt x="47371" y="204089"/>
                  </a:lnTo>
                  <a:lnTo>
                    <a:pt x="47371" y="606044"/>
                  </a:lnTo>
                  <a:lnTo>
                    <a:pt x="23622" y="606044"/>
                  </a:lnTo>
                  <a:lnTo>
                    <a:pt x="23622" y="582295"/>
                  </a:lnTo>
                  <a:lnTo>
                    <a:pt x="70358" y="582295"/>
                  </a:lnTo>
                  <a:lnTo>
                    <a:pt x="70358" y="606044"/>
                  </a:lnTo>
                  <a:lnTo>
                    <a:pt x="46608" y="606044"/>
                  </a:lnTo>
                  <a:lnTo>
                    <a:pt x="46608" y="204216"/>
                  </a:lnTo>
                  <a:cubicBezTo>
                    <a:pt x="46608" y="116713"/>
                    <a:pt x="116840" y="45974"/>
                    <a:pt x="202437" y="45974"/>
                  </a:cubicBezTo>
                  <a:cubicBezTo>
                    <a:pt x="288797" y="45974"/>
                    <a:pt x="358901" y="116713"/>
                    <a:pt x="359917" y="203962"/>
                  </a:cubicBezTo>
                  <a:lnTo>
                    <a:pt x="359917" y="204089"/>
                  </a:lnTo>
                  <a:lnTo>
                    <a:pt x="359917" y="606171"/>
                  </a:lnTo>
                  <a:lnTo>
                    <a:pt x="336168" y="606171"/>
                  </a:lnTo>
                  <a:lnTo>
                    <a:pt x="336168" y="582422"/>
                  </a:lnTo>
                  <a:lnTo>
                    <a:pt x="382142" y="582422"/>
                  </a:lnTo>
                  <a:lnTo>
                    <a:pt x="382142" y="606171"/>
                  </a:lnTo>
                  <a:lnTo>
                    <a:pt x="358393" y="606171"/>
                  </a:lnTo>
                  <a:lnTo>
                    <a:pt x="358393" y="203962"/>
                  </a:lnTo>
                  <a:cubicBezTo>
                    <a:pt x="359409" y="116713"/>
                    <a:pt x="429386" y="45974"/>
                    <a:pt x="514984" y="45974"/>
                  </a:cubicBezTo>
                  <a:cubicBezTo>
                    <a:pt x="600328" y="45974"/>
                    <a:pt x="671575" y="116586"/>
                    <a:pt x="671575" y="204216"/>
                  </a:cubicBezTo>
                  <a:lnTo>
                    <a:pt x="671575" y="606171"/>
                  </a:lnTo>
                  <a:lnTo>
                    <a:pt x="647827" y="606171"/>
                  </a:lnTo>
                  <a:lnTo>
                    <a:pt x="647827" y="582422"/>
                  </a:lnTo>
                  <a:lnTo>
                    <a:pt x="694562" y="582422"/>
                  </a:lnTo>
                  <a:lnTo>
                    <a:pt x="694562" y="606171"/>
                  </a:lnTo>
                  <a:lnTo>
                    <a:pt x="671195" y="606171"/>
                  </a:lnTo>
                  <a:lnTo>
                    <a:pt x="671195" y="204216"/>
                  </a:lnTo>
                  <a:lnTo>
                    <a:pt x="694944" y="204216"/>
                  </a:lnTo>
                  <a:lnTo>
                    <a:pt x="671195" y="204470"/>
                  </a:lnTo>
                  <a:cubicBezTo>
                    <a:pt x="670433" y="116459"/>
                    <a:pt x="600456" y="47498"/>
                    <a:pt x="515239" y="47498"/>
                  </a:cubicBezTo>
                  <a:cubicBezTo>
                    <a:pt x="453771" y="47498"/>
                    <a:pt x="401701" y="85598"/>
                    <a:pt x="381381" y="137414"/>
                  </a:cubicBezTo>
                  <a:lnTo>
                    <a:pt x="359283" y="193675"/>
                  </a:lnTo>
                  <a:lnTo>
                    <a:pt x="337185" y="137414"/>
                  </a:lnTo>
                  <a:cubicBezTo>
                    <a:pt x="316992" y="85725"/>
                    <a:pt x="264160" y="47498"/>
                    <a:pt x="202565" y="47498"/>
                  </a:cubicBezTo>
                  <a:close/>
                </a:path>
              </a:pathLst>
            </a:custGeom>
            <a:solidFill>
              <a:srgbClr val="5171FF"/>
            </a:solidFill>
          </p:spPr>
        </p:sp>
        <p:sp>
          <p:nvSpPr>
            <p:cNvPr name="Freeform 12" id="12"/>
            <p:cNvSpPr/>
            <p:nvPr/>
          </p:nvSpPr>
          <p:spPr>
            <a:xfrm flipH="false" flipV="false" rot="0">
              <a:off x="3654171" y="2348103"/>
              <a:ext cx="48006" cy="704977"/>
            </a:xfrm>
            <a:custGeom>
              <a:avLst/>
              <a:gdLst/>
              <a:ahLst/>
              <a:cxnLst/>
              <a:rect r="r" b="b" t="t" l="l"/>
              <a:pathLst>
                <a:path h="704977" w="48006">
                  <a:moveTo>
                    <a:pt x="0" y="98171"/>
                  </a:moveTo>
                  <a:lnTo>
                    <a:pt x="0" y="0"/>
                  </a:lnTo>
                  <a:lnTo>
                    <a:pt x="48006" y="0"/>
                  </a:lnTo>
                  <a:lnTo>
                    <a:pt x="48006" y="98171"/>
                  </a:lnTo>
                  <a:moveTo>
                    <a:pt x="48006" y="193929"/>
                  </a:moveTo>
                  <a:lnTo>
                    <a:pt x="48006" y="704977"/>
                  </a:lnTo>
                  <a:lnTo>
                    <a:pt x="0" y="704977"/>
                  </a:lnTo>
                  <a:lnTo>
                    <a:pt x="0" y="193929"/>
                  </a:lnTo>
                </a:path>
              </a:pathLst>
            </a:custGeom>
            <a:solidFill>
              <a:srgbClr val="5171FF"/>
            </a:solidFill>
          </p:spPr>
        </p:sp>
        <p:sp>
          <p:nvSpPr>
            <p:cNvPr name="Freeform 13" id="13"/>
            <p:cNvSpPr/>
            <p:nvPr/>
          </p:nvSpPr>
          <p:spPr>
            <a:xfrm flipH="false" flipV="false" rot="0">
              <a:off x="3630422" y="2324354"/>
              <a:ext cx="95504" cy="752475"/>
            </a:xfrm>
            <a:custGeom>
              <a:avLst/>
              <a:gdLst/>
              <a:ahLst/>
              <a:cxnLst/>
              <a:rect r="r" b="b" t="t" l="l"/>
              <a:pathLst>
                <a:path h="752475" w="95504">
                  <a:moveTo>
                    <a:pt x="0" y="121920"/>
                  </a:moveTo>
                  <a:lnTo>
                    <a:pt x="0" y="0"/>
                  </a:lnTo>
                  <a:lnTo>
                    <a:pt x="95504" y="0"/>
                  </a:lnTo>
                  <a:lnTo>
                    <a:pt x="95504" y="121920"/>
                  </a:lnTo>
                  <a:lnTo>
                    <a:pt x="48133" y="121920"/>
                  </a:lnTo>
                  <a:lnTo>
                    <a:pt x="48133" y="23749"/>
                  </a:lnTo>
                  <a:lnTo>
                    <a:pt x="71881" y="23749"/>
                  </a:lnTo>
                  <a:lnTo>
                    <a:pt x="71881" y="47498"/>
                  </a:lnTo>
                  <a:lnTo>
                    <a:pt x="23875" y="47498"/>
                  </a:lnTo>
                  <a:lnTo>
                    <a:pt x="23875" y="23749"/>
                  </a:lnTo>
                  <a:lnTo>
                    <a:pt x="47624" y="23749"/>
                  </a:lnTo>
                  <a:lnTo>
                    <a:pt x="47624" y="121920"/>
                  </a:lnTo>
                  <a:close/>
                  <a:moveTo>
                    <a:pt x="95504" y="217678"/>
                  </a:moveTo>
                  <a:lnTo>
                    <a:pt x="95504" y="752475"/>
                  </a:lnTo>
                  <a:lnTo>
                    <a:pt x="0" y="752475"/>
                  </a:lnTo>
                  <a:lnTo>
                    <a:pt x="0" y="217678"/>
                  </a:lnTo>
                  <a:lnTo>
                    <a:pt x="47371" y="217678"/>
                  </a:lnTo>
                  <a:lnTo>
                    <a:pt x="47371" y="728726"/>
                  </a:lnTo>
                  <a:lnTo>
                    <a:pt x="23622" y="728726"/>
                  </a:lnTo>
                  <a:lnTo>
                    <a:pt x="23622" y="704977"/>
                  </a:lnTo>
                  <a:lnTo>
                    <a:pt x="71628" y="704977"/>
                  </a:lnTo>
                  <a:lnTo>
                    <a:pt x="71628" y="728726"/>
                  </a:lnTo>
                  <a:lnTo>
                    <a:pt x="47879" y="728726"/>
                  </a:lnTo>
                  <a:lnTo>
                    <a:pt x="47879" y="217678"/>
                  </a:lnTo>
                  <a:close/>
                </a:path>
              </a:pathLst>
            </a:custGeom>
            <a:solidFill>
              <a:srgbClr val="5171FF"/>
            </a:solidFill>
          </p:spPr>
        </p:sp>
        <p:sp>
          <p:nvSpPr>
            <p:cNvPr name="Freeform 14" id="14"/>
            <p:cNvSpPr/>
            <p:nvPr/>
          </p:nvSpPr>
          <p:spPr>
            <a:xfrm flipH="false" flipV="false" rot="0">
              <a:off x="5093970" y="2472309"/>
              <a:ext cx="431546" cy="582422"/>
            </a:xfrm>
            <a:custGeom>
              <a:avLst/>
              <a:gdLst/>
              <a:ahLst/>
              <a:cxnLst/>
              <a:rect r="r" b="b" t="t" l="l"/>
              <a:pathLst>
                <a:path h="582422" w="431546">
                  <a:moveTo>
                    <a:pt x="215773" y="0"/>
                  </a:moveTo>
                  <a:cubicBezTo>
                    <a:pt x="333883" y="0"/>
                    <a:pt x="431546" y="83693"/>
                    <a:pt x="431546" y="203454"/>
                  </a:cubicBezTo>
                  <a:lnTo>
                    <a:pt x="431546" y="582422"/>
                  </a:lnTo>
                  <a:lnTo>
                    <a:pt x="385572" y="582422"/>
                  </a:lnTo>
                  <a:lnTo>
                    <a:pt x="385572" y="203454"/>
                  </a:lnTo>
                  <a:cubicBezTo>
                    <a:pt x="385572" y="111506"/>
                    <a:pt x="307594" y="45974"/>
                    <a:pt x="215773" y="45974"/>
                  </a:cubicBezTo>
                  <a:cubicBezTo>
                    <a:pt x="123063" y="45974"/>
                    <a:pt x="45974" y="111633"/>
                    <a:pt x="45974" y="203454"/>
                  </a:cubicBezTo>
                  <a:lnTo>
                    <a:pt x="45974" y="582422"/>
                  </a:lnTo>
                  <a:lnTo>
                    <a:pt x="0" y="582422"/>
                  </a:lnTo>
                  <a:lnTo>
                    <a:pt x="0" y="203454"/>
                  </a:lnTo>
                  <a:cubicBezTo>
                    <a:pt x="0" y="83693"/>
                    <a:pt x="97663" y="0"/>
                    <a:pt x="215773" y="0"/>
                  </a:cubicBezTo>
                </a:path>
              </a:pathLst>
            </a:custGeom>
            <a:solidFill>
              <a:srgbClr val="5171FF"/>
            </a:solidFill>
          </p:spPr>
        </p:sp>
        <p:sp>
          <p:nvSpPr>
            <p:cNvPr name="Freeform 15" id="15"/>
            <p:cNvSpPr/>
            <p:nvPr/>
          </p:nvSpPr>
          <p:spPr>
            <a:xfrm flipH="false" flipV="false" rot="0">
              <a:off x="5070475" y="2448560"/>
              <a:ext cx="478790" cy="629920"/>
            </a:xfrm>
            <a:custGeom>
              <a:avLst/>
              <a:gdLst/>
              <a:ahLst/>
              <a:cxnLst/>
              <a:rect r="r" b="b" t="t" l="l"/>
              <a:pathLst>
                <a:path h="629920" w="478790">
                  <a:moveTo>
                    <a:pt x="239268" y="0"/>
                  </a:moveTo>
                  <a:cubicBezTo>
                    <a:pt x="368554" y="0"/>
                    <a:pt x="478790" y="92329"/>
                    <a:pt x="478790" y="227203"/>
                  </a:cubicBezTo>
                  <a:lnTo>
                    <a:pt x="455041" y="227203"/>
                  </a:lnTo>
                  <a:lnTo>
                    <a:pt x="478790" y="227203"/>
                  </a:lnTo>
                  <a:lnTo>
                    <a:pt x="478790" y="629920"/>
                  </a:lnTo>
                  <a:lnTo>
                    <a:pt x="385445" y="629920"/>
                  </a:lnTo>
                  <a:lnTo>
                    <a:pt x="385445" y="227203"/>
                  </a:lnTo>
                  <a:lnTo>
                    <a:pt x="409194" y="227203"/>
                  </a:lnTo>
                  <a:lnTo>
                    <a:pt x="385445" y="227203"/>
                  </a:lnTo>
                  <a:cubicBezTo>
                    <a:pt x="385445" y="150749"/>
                    <a:pt x="320548" y="93345"/>
                    <a:pt x="239395" y="93345"/>
                  </a:cubicBezTo>
                  <a:cubicBezTo>
                    <a:pt x="157480" y="93345"/>
                    <a:pt x="93345" y="150495"/>
                    <a:pt x="93345" y="227203"/>
                  </a:cubicBezTo>
                  <a:lnTo>
                    <a:pt x="69596" y="227203"/>
                  </a:lnTo>
                  <a:lnTo>
                    <a:pt x="93345" y="227203"/>
                  </a:lnTo>
                  <a:lnTo>
                    <a:pt x="93345" y="629920"/>
                  </a:lnTo>
                  <a:lnTo>
                    <a:pt x="0" y="629920"/>
                  </a:lnTo>
                  <a:lnTo>
                    <a:pt x="0" y="227203"/>
                  </a:lnTo>
                  <a:lnTo>
                    <a:pt x="23749" y="227203"/>
                  </a:lnTo>
                  <a:lnTo>
                    <a:pt x="0" y="227203"/>
                  </a:lnTo>
                  <a:cubicBezTo>
                    <a:pt x="0" y="92456"/>
                    <a:pt x="110236" y="0"/>
                    <a:pt x="239522" y="0"/>
                  </a:cubicBezTo>
                  <a:lnTo>
                    <a:pt x="239522" y="23749"/>
                  </a:lnTo>
                  <a:lnTo>
                    <a:pt x="239522" y="0"/>
                  </a:lnTo>
                  <a:moveTo>
                    <a:pt x="239522" y="47371"/>
                  </a:moveTo>
                  <a:cubicBezTo>
                    <a:pt x="132461" y="47371"/>
                    <a:pt x="47498" y="122301"/>
                    <a:pt x="47498" y="227076"/>
                  </a:cubicBezTo>
                  <a:lnTo>
                    <a:pt x="47498" y="606044"/>
                  </a:lnTo>
                  <a:lnTo>
                    <a:pt x="23495" y="606044"/>
                  </a:lnTo>
                  <a:lnTo>
                    <a:pt x="23495" y="582295"/>
                  </a:lnTo>
                  <a:lnTo>
                    <a:pt x="69469" y="582295"/>
                  </a:lnTo>
                  <a:lnTo>
                    <a:pt x="69469" y="606044"/>
                  </a:lnTo>
                  <a:lnTo>
                    <a:pt x="45720" y="606044"/>
                  </a:lnTo>
                  <a:lnTo>
                    <a:pt x="45720" y="227203"/>
                  </a:lnTo>
                  <a:cubicBezTo>
                    <a:pt x="45720" y="120015"/>
                    <a:pt x="135763" y="45974"/>
                    <a:pt x="239268" y="45974"/>
                  </a:cubicBezTo>
                  <a:cubicBezTo>
                    <a:pt x="341884" y="45974"/>
                    <a:pt x="432816" y="119888"/>
                    <a:pt x="432816" y="227203"/>
                  </a:cubicBezTo>
                  <a:lnTo>
                    <a:pt x="432816" y="606171"/>
                  </a:lnTo>
                  <a:lnTo>
                    <a:pt x="409067" y="606171"/>
                  </a:lnTo>
                  <a:lnTo>
                    <a:pt x="409067" y="582422"/>
                  </a:lnTo>
                  <a:lnTo>
                    <a:pt x="455041" y="582422"/>
                  </a:lnTo>
                  <a:lnTo>
                    <a:pt x="455041" y="606171"/>
                  </a:lnTo>
                  <a:lnTo>
                    <a:pt x="431292" y="606171"/>
                  </a:lnTo>
                  <a:lnTo>
                    <a:pt x="431292" y="227203"/>
                  </a:lnTo>
                  <a:cubicBezTo>
                    <a:pt x="431292" y="122428"/>
                    <a:pt x="346329" y="47498"/>
                    <a:pt x="239268" y="47498"/>
                  </a:cubicBezTo>
                  <a:close/>
                </a:path>
              </a:pathLst>
            </a:custGeom>
            <a:solidFill>
              <a:srgbClr val="5171FF"/>
            </a:solidFill>
          </p:spPr>
        </p:sp>
        <p:sp>
          <p:nvSpPr>
            <p:cNvPr name="Freeform 16" id="16"/>
            <p:cNvSpPr/>
            <p:nvPr/>
          </p:nvSpPr>
          <p:spPr>
            <a:xfrm flipH="false" flipV="false" rot="0">
              <a:off x="5684012" y="2406650"/>
              <a:ext cx="401955" cy="671068"/>
            </a:xfrm>
            <a:custGeom>
              <a:avLst/>
              <a:gdLst/>
              <a:ahLst/>
              <a:cxnLst/>
              <a:rect r="r" b="b" t="t" l="l"/>
              <a:pathLst>
                <a:path h="671068" w="401955">
                  <a:moveTo>
                    <a:pt x="0" y="562229"/>
                  </a:moveTo>
                  <a:cubicBezTo>
                    <a:pt x="34544" y="610362"/>
                    <a:pt x="99822" y="671068"/>
                    <a:pt x="209423" y="671068"/>
                  </a:cubicBezTo>
                  <a:cubicBezTo>
                    <a:pt x="245491" y="671068"/>
                    <a:pt x="401955" y="651637"/>
                    <a:pt x="401955" y="490093"/>
                  </a:cubicBezTo>
                  <a:cubicBezTo>
                    <a:pt x="401955" y="305689"/>
                    <a:pt x="116205" y="313944"/>
                    <a:pt x="116205" y="208026"/>
                  </a:cubicBezTo>
                  <a:cubicBezTo>
                    <a:pt x="116205" y="114427"/>
                    <a:pt x="262128" y="104902"/>
                    <a:pt x="323088" y="174498"/>
                  </a:cubicBezTo>
                  <a:lnTo>
                    <a:pt x="376936" y="106680"/>
                  </a:lnTo>
                  <a:cubicBezTo>
                    <a:pt x="284099" y="0"/>
                    <a:pt x="26162" y="13970"/>
                    <a:pt x="26162" y="211709"/>
                  </a:cubicBezTo>
                  <a:cubicBezTo>
                    <a:pt x="26162" y="398399"/>
                    <a:pt x="311404" y="356108"/>
                    <a:pt x="311404" y="498094"/>
                  </a:cubicBezTo>
                  <a:cubicBezTo>
                    <a:pt x="311404" y="582549"/>
                    <a:pt x="151892" y="630682"/>
                    <a:pt x="63754" y="501015"/>
                  </a:cubicBezTo>
                  <a:close/>
                </a:path>
              </a:pathLst>
            </a:custGeom>
            <a:solidFill>
              <a:srgbClr val="5171FF"/>
            </a:solidFill>
          </p:spPr>
        </p:sp>
        <p:sp>
          <p:nvSpPr>
            <p:cNvPr name="Freeform 17" id="17"/>
            <p:cNvSpPr/>
            <p:nvPr/>
          </p:nvSpPr>
          <p:spPr>
            <a:xfrm flipH="false" flipV="false" rot="0">
              <a:off x="2376170" y="2447163"/>
              <a:ext cx="630555" cy="630555"/>
            </a:xfrm>
            <a:custGeom>
              <a:avLst/>
              <a:gdLst/>
              <a:ahLst/>
              <a:cxnLst/>
              <a:rect r="r" b="b" t="t" l="l"/>
              <a:pathLst>
                <a:path h="630555" w="630555">
                  <a:moveTo>
                    <a:pt x="536956" y="314706"/>
                  </a:moveTo>
                  <a:cubicBezTo>
                    <a:pt x="536956" y="193040"/>
                    <a:pt x="437515" y="93599"/>
                    <a:pt x="315849" y="93599"/>
                  </a:cubicBezTo>
                  <a:cubicBezTo>
                    <a:pt x="193040" y="93599"/>
                    <a:pt x="93599" y="193040"/>
                    <a:pt x="93599" y="314706"/>
                  </a:cubicBezTo>
                  <a:cubicBezTo>
                    <a:pt x="93599" y="437515"/>
                    <a:pt x="193040" y="536956"/>
                    <a:pt x="315849" y="536956"/>
                  </a:cubicBezTo>
                  <a:cubicBezTo>
                    <a:pt x="437515" y="536956"/>
                    <a:pt x="536956" y="437515"/>
                    <a:pt x="536956" y="314706"/>
                  </a:cubicBezTo>
                  <a:moveTo>
                    <a:pt x="0" y="314706"/>
                  </a:moveTo>
                  <a:cubicBezTo>
                    <a:pt x="0" y="141605"/>
                    <a:pt x="141605" y="0"/>
                    <a:pt x="315849" y="0"/>
                  </a:cubicBezTo>
                  <a:cubicBezTo>
                    <a:pt x="488950" y="0"/>
                    <a:pt x="630555" y="141478"/>
                    <a:pt x="630555" y="314706"/>
                  </a:cubicBezTo>
                  <a:lnTo>
                    <a:pt x="630555" y="630555"/>
                  </a:lnTo>
                  <a:lnTo>
                    <a:pt x="536956" y="630555"/>
                  </a:lnTo>
                  <a:lnTo>
                    <a:pt x="536956" y="499491"/>
                  </a:lnTo>
                  <a:cubicBezTo>
                    <a:pt x="496062" y="576707"/>
                    <a:pt x="411861" y="630555"/>
                    <a:pt x="315849" y="630555"/>
                  </a:cubicBezTo>
                  <a:cubicBezTo>
                    <a:pt x="141605" y="630555"/>
                    <a:pt x="0" y="488950"/>
                    <a:pt x="0" y="314706"/>
                  </a:cubicBezTo>
                </a:path>
              </a:pathLst>
            </a:custGeom>
            <a:solidFill>
              <a:srgbClr val="5171FF"/>
            </a:solidFill>
          </p:spPr>
        </p:sp>
        <p:sp>
          <p:nvSpPr>
            <p:cNvPr name="Freeform 18" id="18"/>
            <p:cNvSpPr/>
            <p:nvPr/>
          </p:nvSpPr>
          <p:spPr>
            <a:xfrm flipH="false" flipV="false" rot="0">
              <a:off x="4302252" y="2447163"/>
              <a:ext cx="630555" cy="630555"/>
            </a:xfrm>
            <a:custGeom>
              <a:avLst/>
              <a:gdLst/>
              <a:ahLst/>
              <a:cxnLst/>
              <a:rect r="r" b="b" t="t" l="l"/>
              <a:pathLst>
                <a:path h="630555" w="630555">
                  <a:moveTo>
                    <a:pt x="536956" y="314706"/>
                  </a:moveTo>
                  <a:cubicBezTo>
                    <a:pt x="536956" y="193040"/>
                    <a:pt x="437515" y="93599"/>
                    <a:pt x="315849" y="93599"/>
                  </a:cubicBezTo>
                  <a:cubicBezTo>
                    <a:pt x="193040" y="93599"/>
                    <a:pt x="93599" y="193040"/>
                    <a:pt x="93599" y="314706"/>
                  </a:cubicBezTo>
                  <a:cubicBezTo>
                    <a:pt x="93599" y="437515"/>
                    <a:pt x="193040" y="536956"/>
                    <a:pt x="315849" y="536956"/>
                  </a:cubicBezTo>
                  <a:cubicBezTo>
                    <a:pt x="437515" y="536956"/>
                    <a:pt x="536956" y="437515"/>
                    <a:pt x="536956" y="314706"/>
                  </a:cubicBezTo>
                  <a:moveTo>
                    <a:pt x="0" y="314706"/>
                  </a:moveTo>
                  <a:cubicBezTo>
                    <a:pt x="0" y="141605"/>
                    <a:pt x="141605" y="0"/>
                    <a:pt x="315849" y="0"/>
                  </a:cubicBezTo>
                  <a:cubicBezTo>
                    <a:pt x="488950" y="0"/>
                    <a:pt x="630555" y="141478"/>
                    <a:pt x="630555" y="314706"/>
                  </a:cubicBezTo>
                  <a:lnTo>
                    <a:pt x="630555" y="630555"/>
                  </a:lnTo>
                  <a:lnTo>
                    <a:pt x="536956" y="630555"/>
                  </a:lnTo>
                  <a:lnTo>
                    <a:pt x="536956" y="499491"/>
                  </a:lnTo>
                  <a:cubicBezTo>
                    <a:pt x="496062" y="576707"/>
                    <a:pt x="411861" y="630555"/>
                    <a:pt x="315849" y="630555"/>
                  </a:cubicBezTo>
                  <a:cubicBezTo>
                    <a:pt x="141605" y="630555"/>
                    <a:pt x="0" y="488950"/>
                    <a:pt x="0" y="314706"/>
                  </a:cubicBezTo>
                </a:path>
              </a:pathLst>
            </a:custGeom>
            <a:solidFill>
              <a:srgbClr val="5171FF"/>
            </a:solidFill>
          </p:spPr>
        </p:sp>
        <p:sp>
          <p:nvSpPr>
            <p:cNvPr name="Freeform 19" id="19"/>
            <p:cNvSpPr/>
            <p:nvPr/>
          </p:nvSpPr>
          <p:spPr>
            <a:xfrm flipH="false" flipV="false" rot="0">
              <a:off x="254000" y="2406650"/>
              <a:ext cx="401955" cy="671068"/>
            </a:xfrm>
            <a:custGeom>
              <a:avLst/>
              <a:gdLst/>
              <a:ahLst/>
              <a:cxnLst/>
              <a:rect r="r" b="b" t="t" l="l"/>
              <a:pathLst>
                <a:path h="671068" w="401955">
                  <a:moveTo>
                    <a:pt x="0" y="562229"/>
                  </a:moveTo>
                  <a:cubicBezTo>
                    <a:pt x="34544" y="610362"/>
                    <a:pt x="99822" y="671068"/>
                    <a:pt x="209423" y="671068"/>
                  </a:cubicBezTo>
                  <a:cubicBezTo>
                    <a:pt x="245491" y="671068"/>
                    <a:pt x="401955" y="651637"/>
                    <a:pt x="401955" y="490093"/>
                  </a:cubicBezTo>
                  <a:cubicBezTo>
                    <a:pt x="401955" y="305689"/>
                    <a:pt x="116205" y="313944"/>
                    <a:pt x="116205" y="208026"/>
                  </a:cubicBezTo>
                  <a:cubicBezTo>
                    <a:pt x="116205" y="114427"/>
                    <a:pt x="262128" y="104902"/>
                    <a:pt x="323088" y="174498"/>
                  </a:cubicBezTo>
                  <a:lnTo>
                    <a:pt x="376936" y="106680"/>
                  </a:lnTo>
                  <a:cubicBezTo>
                    <a:pt x="284099" y="0"/>
                    <a:pt x="26035" y="13970"/>
                    <a:pt x="26035" y="211709"/>
                  </a:cubicBezTo>
                  <a:cubicBezTo>
                    <a:pt x="26035" y="398399"/>
                    <a:pt x="311277" y="356108"/>
                    <a:pt x="311277" y="498094"/>
                  </a:cubicBezTo>
                  <a:cubicBezTo>
                    <a:pt x="311277" y="582549"/>
                    <a:pt x="151765" y="630682"/>
                    <a:pt x="63627" y="501015"/>
                  </a:cubicBezTo>
                  <a:close/>
                </a:path>
              </a:pathLst>
            </a:custGeom>
            <a:solidFill>
              <a:srgbClr val="5171FF"/>
            </a:solidFill>
          </p:spPr>
        </p:sp>
      </p:grpSp>
      <p:grpSp>
        <p:nvGrpSpPr>
          <p:cNvPr name="Group 20" id="20"/>
          <p:cNvGrpSpPr/>
          <p:nvPr/>
        </p:nvGrpSpPr>
        <p:grpSpPr>
          <a:xfrm rot="0">
            <a:off x="9144000" y="3595751"/>
            <a:ext cx="7578106" cy="3243512"/>
            <a:chOff x="0" y="0"/>
            <a:chExt cx="10104142" cy="4324683"/>
          </a:xfrm>
        </p:grpSpPr>
        <p:sp>
          <p:nvSpPr>
            <p:cNvPr name="TextBox 21" id="21"/>
            <p:cNvSpPr txBox="true"/>
            <p:nvPr/>
          </p:nvSpPr>
          <p:spPr>
            <a:xfrm rot="0">
              <a:off x="0" y="2885242"/>
              <a:ext cx="1446027" cy="1360646"/>
            </a:xfrm>
            <a:prstGeom prst="rect">
              <a:avLst/>
            </a:prstGeom>
          </p:spPr>
          <p:txBody>
            <a:bodyPr anchor="t" rtlCol="false" tIns="0" lIns="0" bIns="0" rIns="0">
              <a:spAutoFit/>
            </a:bodyPr>
            <a:lstStyle/>
            <a:p>
              <a:pPr>
                <a:lnSpc>
                  <a:spcPts val="7937"/>
                </a:lnSpc>
                <a:spcBef>
                  <a:spcPct val="0"/>
                </a:spcBef>
              </a:pPr>
              <a:r>
                <a:rPr lang="en-US" sz="5669">
                  <a:solidFill>
                    <a:srgbClr val="FFFFFF"/>
                  </a:solidFill>
                  <a:latin typeface="Avenir"/>
                </a:rPr>
                <a:t>for </a:t>
              </a:r>
            </a:p>
          </p:txBody>
        </p:sp>
        <p:sp>
          <p:nvSpPr>
            <p:cNvPr name="TextBox 22" id="22"/>
            <p:cNvSpPr txBox="true"/>
            <p:nvPr/>
          </p:nvSpPr>
          <p:spPr>
            <a:xfrm rot="0">
              <a:off x="1571896" y="3035047"/>
              <a:ext cx="5938221" cy="1177665"/>
            </a:xfrm>
            <a:prstGeom prst="rect">
              <a:avLst/>
            </a:prstGeom>
          </p:spPr>
          <p:txBody>
            <a:bodyPr anchor="t" rtlCol="false" tIns="0" lIns="0" bIns="0" rIns="0">
              <a:spAutoFit/>
            </a:bodyPr>
            <a:lstStyle/>
            <a:p>
              <a:pPr algn="l" marL="0" indent="0" lvl="0">
                <a:lnSpc>
                  <a:spcPts val="7005"/>
                </a:lnSpc>
                <a:spcBef>
                  <a:spcPct val="0"/>
                </a:spcBef>
              </a:pPr>
              <a:r>
                <a:rPr lang="en-US" sz="5838">
                  <a:solidFill>
                    <a:srgbClr val="FEFFFD"/>
                  </a:solidFill>
                  <a:latin typeface="Linotype Feltpen Medium"/>
                </a:rPr>
                <a:t>crisis response</a:t>
              </a:r>
            </a:p>
          </p:txBody>
        </p:sp>
        <p:grpSp>
          <p:nvGrpSpPr>
            <p:cNvPr name="Group 23" id="23"/>
            <p:cNvGrpSpPr/>
            <p:nvPr/>
          </p:nvGrpSpPr>
          <p:grpSpPr>
            <a:xfrm rot="0">
              <a:off x="1571896" y="4100742"/>
              <a:ext cx="6055372" cy="223941"/>
              <a:chOff x="0" y="0"/>
              <a:chExt cx="3639421" cy="134594"/>
            </a:xfrm>
          </p:grpSpPr>
          <p:sp>
            <p:nvSpPr>
              <p:cNvPr name="Freeform 24" id="24"/>
              <p:cNvSpPr/>
              <p:nvPr/>
            </p:nvSpPr>
            <p:spPr>
              <a:xfrm flipH="false" flipV="false" rot="0">
                <a:off x="65109" y="29030"/>
                <a:ext cx="3510873" cy="80932"/>
              </a:xfrm>
              <a:custGeom>
                <a:avLst/>
                <a:gdLst/>
                <a:ahLst/>
                <a:cxnLst/>
                <a:rect r="r" b="b" t="t" l="l"/>
                <a:pathLst>
                  <a:path h="80932" w="3510873">
                    <a:moveTo>
                      <a:pt x="43406" y="21992"/>
                    </a:moveTo>
                    <a:cubicBezTo>
                      <a:pt x="2020046" y="23752"/>
                      <a:pt x="2175305" y="13195"/>
                      <a:pt x="2399013" y="9677"/>
                    </a:cubicBezTo>
                    <a:cubicBezTo>
                      <a:pt x="2639415" y="6158"/>
                      <a:pt x="2946595" y="3519"/>
                      <a:pt x="3145261" y="6158"/>
                    </a:cubicBezTo>
                    <a:cubicBezTo>
                      <a:pt x="3278818" y="7917"/>
                      <a:pt x="3430738" y="0"/>
                      <a:pt x="3479153" y="17594"/>
                    </a:cubicBezTo>
                    <a:cubicBezTo>
                      <a:pt x="3500856" y="25511"/>
                      <a:pt x="3509203" y="39586"/>
                      <a:pt x="3507533" y="48383"/>
                    </a:cubicBezTo>
                    <a:cubicBezTo>
                      <a:pt x="3505864" y="56301"/>
                      <a:pt x="3489169" y="65977"/>
                      <a:pt x="3474144" y="68616"/>
                    </a:cubicBezTo>
                    <a:cubicBezTo>
                      <a:pt x="3457450" y="71255"/>
                      <a:pt x="3424061" y="66857"/>
                      <a:pt x="3412374" y="59819"/>
                    </a:cubicBezTo>
                    <a:cubicBezTo>
                      <a:pt x="3402358" y="53662"/>
                      <a:pt x="3397349" y="40466"/>
                      <a:pt x="3404027" y="33428"/>
                    </a:cubicBezTo>
                    <a:cubicBezTo>
                      <a:pt x="3410705" y="25511"/>
                      <a:pt x="3440755" y="14955"/>
                      <a:pt x="3457450" y="14955"/>
                    </a:cubicBezTo>
                    <a:cubicBezTo>
                      <a:pt x="3472475" y="14955"/>
                      <a:pt x="3492508" y="21992"/>
                      <a:pt x="3500856" y="28150"/>
                    </a:cubicBezTo>
                    <a:cubicBezTo>
                      <a:pt x="3507533" y="33428"/>
                      <a:pt x="3510873" y="39586"/>
                      <a:pt x="3507533" y="45744"/>
                    </a:cubicBezTo>
                    <a:cubicBezTo>
                      <a:pt x="3502525" y="53662"/>
                      <a:pt x="3489169" y="65977"/>
                      <a:pt x="3464128" y="70376"/>
                    </a:cubicBezTo>
                    <a:cubicBezTo>
                      <a:pt x="3409036" y="80932"/>
                      <a:pt x="3257115" y="54541"/>
                      <a:pt x="3141922" y="50143"/>
                    </a:cubicBezTo>
                    <a:cubicBezTo>
                      <a:pt x="3010035" y="44865"/>
                      <a:pt x="2918215" y="44865"/>
                      <a:pt x="2716210" y="44865"/>
                    </a:cubicBezTo>
                    <a:cubicBezTo>
                      <a:pt x="2227058" y="43985"/>
                      <a:pt x="540905" y="69496"/>
                      <a:pt x="193657" y="66857"/>
                    </a:cubicBezTo>
                    <a:cubicBezTo>
                      <a:pt x="103506" y="65977"/>
                      <a:pt x="51753" y="72135"/>
                      <a:pt x="23372" y="62459"/>
                    </a:cubicBezTo>
                    <a:cubicBezTo>
                      <a:pt x="8347" y="57180"/>
                      <a:pt x="0" y="46624"/>
                      <a:pt x="1669" y="40466"/>
                    </a:cubicBezTo>
                    <a:cubicBezTo>
                      <a:pt x="5008" y="33428"/>
                      <a:pt x="43406" y="21992"/>
                      <a:pt x="43406" y="21992"/>
                    </a:cubicBezTo>
                  </a:path>
                </a:pathLst>
              </a:custGeom>
              <a:solidFill>
                <a:srgbClr val="00AEEF"/>
              </a:solidFill>
              <a:ln cap="sq">
                <a:noFill/>
                <a:prstDash val="solid"/>
                <a:miter/>
              </a:ln>
            </p:spPr>
          </p:sp>
        </p:grpSp>
        <p:sp>
          <p:nvSpPr>
            <p:cNvPr name="TextBox 25" id="25"/>
            <p:cNvSpPr txBox="true"/>
            <p:nvPr/>
          </p:nvSpPr>
          <p:spPr>
            <a:xfrm rot="0">
              <a:off x="0" y="-28575"/>
              <a:ext cx="10104142" cy="3142417"/>
            </a:xfrm>
            <a:prstGeom prst="rect">
              <a:avLst/>
            </a:prstGeom>
          </p:spPr>
          <p:txBody>
            <a:bodyPr anchor="t" rtlCol="false" tIns="0" lIns="0" bIns="0" rIns="0">
              <a:spAutoFit/>
            </a:bodyPr>
            <a:lstStyle/>
            <a:p>
              <a:pPr>
                <a:lnSpc>
                  <a:spcPts val="8525"/>
                </a:lnSpc>
              </a:pPr>
              <a:r>
                <a:rPr lang="en-US" sz="8277" spc="769">
                  <a:solidFill>
                    <a:srgbClr val="FFFFFF"/>
                  </a:solidFill>
                  <a:latin typeface="Avenir"/>
                </a:rPr>
                <a:t>ENHANCED STRATEGIES </a:t>
              </a:r>
            </a:p>
          </p:txBody>
        </p:sp>
      </p:grpSp>
      <p:sp>
        <p:nvSpPr>
          <p:cNvPr name="TextBox 26" id="26"/>
          <p:cNvSpPr txBox="true"/>
          <p:nvPr/>
        </p:nvSpPr>
        <p:spPr>
          <a:xfrm rot="0">
            <a:off x="10045939" y="8737059"/>
            <a:ext cx="5226068" cy="521241"/>
          </a:xfrm>
          <a:prstGeom prst="rect">
            <a:avLst/>
          </a:prstGeom>
        </p:spPr>
        <p:txBody>
          <a:bodyPr anchor="t" rtlCol="false" tIns="0" lIns="0" bIns="0" rIns="0">
            <a:spAutoFit/>
          </a:bodyPr>
          <a:lstStyle/>
          <a:p>
            <a:pPr algn="ctr">
              <a:lnSpc>
                <a:spcPts val="3820"/>
              </a:lnSpc>
            </a:pPr>
            <a:r>
              <a:rPr lang="en-US" sz="2728" spc="474">
                <a:solidFill>
                  <a:srgbClr val="FFFFFF"/>
                </a:solidFill>
                <a:latin typeface="Avenir Bold"/>
              </a:rPr>
              <a:t>APRIL 15, 2024</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427692" y="358141"/>
            <a:ext cx="12924721" cy="1238250"/>
          </a:xfrm>
          <a:prstGeom prst="rect">
            <a:avLst/>
          </a:prstGeom>
        </p:spPr>
        <p:txBody>
          <a:bodyPr anchor="t" rtlCol="false" tIns="0" lIns="0" bIns="0" rIns="0">
            <a:spAutoFit/>
          </a:bodyPr>
          <a:lstStyle/>
          <a:p>
            <a:pPr algn="ctr">
              <a:lnSpc>
                <a:spcPts val="4642"/>
              </a:lnSpc>
            </a:pPr>
            <a:r>
              <a:rPr lang="en-US" sz="3868" spc="309">
                <a:solidFill>
                  <a:srgbClr val="000000"/>
                </a:solidFill>
                <a:latin typeface="Avenir Bold"/>
              </a:rPr>
              <a:t>THE INTEGRATED MOTIVATIONAL–VOLITIONAL MODEL OF SUICIDAL BEHAVIOR</a:t>
            </a:r>
          </a:p>
        </p:txBody>
      </p:sp>
      <p:grpSp>
        <p:nvGrpSpPr>
          <p:cNvPr name="Group 3" id="3"/>
          <p:cNvGrpSpPr/>
          <p:nvPr/>
        </p:nvGrpSpPr>
        <p:grpSpPr>
          <a:xfrm rot="0">
            <a:off x="2083960" y="1774313"/>
            <a:ext cx="13633575" cy="7505121"/>
            <a:chOff x="0" y="0"/>
            <a:chExt cx="18178100" cy="10006828"/>
          </a:xfrm>
        </p:grpSpPr>
        <p:grpSp>
          <p:nvGrpSpPr>
            <p:cNvPr name="Group 4" id="4"/>
            <p:cNvGrpSpPr/>
            <p:nvPr/>
          </p:nvGrpSpPr>
          <p:grpSpPr>
            <a:xfrm rot="0">
              <a:off x="0" y="0"/>
              <a:ext cx="4253307" cy="10006828"/>
              <a:chOff x="0" y="0"/>
              <a:chExt cx="448344" cy="1054826"/>
            </a:xfrm>
          </p:grpSpPr>
          <p:sp>
            <p:nvSpPr>
              <p:cNvPr name="Freeform 5" id="5"/>
              <p:cNvSpPr/>
              <p:nvPr/>
            </p:nvSpPr>
            <p:spPr>
              <a:xfrm flipH="false" flipV="false" rot="0">
                <a:off x="0" y="0"/>
                <a:ext cx="448344" cy="1054826"/>
              </a:xfrm>
              <a:custGeom>
                <a:avLst/>
                <a:gdLst/>
                <a:ahLst/>
                <a:cxnLst/>
                <a:rect r="r" b="b" t="t" l="l"/>
                <a:pathLst>
                  <a:path h="1054826" w="448344">
                    <a:moveTo>
                      <a:pt x="73035" y="0"/>
                    </a:moveTo>
                    <a:lnTo>
                      <a:pt x="375309" y="0"/>
                    </a:lnTo>
                    <a:cubicBezTo>
                      <a:pt x="394679" y="0"/>
                      <a:pt x="413255" y="7695"/>
                      <a:pt x="426952" y="21392"/>
                    </a:cubicBezTo>
                    <a:cubicBezTo>
                      <a:pt x="440649" y="35088"/>
                      <a:pt x="448344" y="53665"/>
                      <a:pt x="448344" y="73035"/>
                    </a:cubicBezTo>
                    <a:lnTo>
                      <a:pt x="448344" y="981791"/>
                    </a:lnTo>
                    <a:cubicBezTo>
                      <a:pt x="448344" y="1022127"/>
                      <a:pt x="415645" y="1054826"/>
                      <a:pt x="375309" y="1054826"/>
                    </a:cubicBezTo>
                    <a:lnTo>
                      <a:pt x="73035" y="1054826"/>
                    </a:lnTo>
                    <a:cubicBezTo>
                      <a:pt x="32699" y="1054826"/>
                      <a:pt x="0" y="1022127"/>
                      <a:pt x="0" y="981791"/>
                    </a:cubicBezTo>
                    <a:lnTo>
                      <a:pt x="0" y="73035"/>
                    </a:lnTo>
                    <a:cubicBezTo>
                      <a:pt x="0" y="32699"/>
                      <a:pt x="32699" y="0"/>
                      <a:pt x="73035" y="0"/>
                    </a:cubicBezTo>
                    <a:close/>
                  </a:path>
                </a:pathLst>
              </a:custGeom>
              <a:solidFill>
                <a:srgbClr val="0097B2"/>
              </a:solidFill>
            </p:spPr>
          </p:sp>
          <p:sp>
            <p:nvSpPr>
              <p:cNvPr name="TextBox 6" id="6"/>
              <p:cNvSpPr txBox="true"/>
              <p:nvPr/>
            </p:nvSpPr>
            <p:spPr>
              <a:xfrm>
                <a:off x="0" y="-47625"/>
                <a:ext cx="448344" cy="1102451"/>
              </a:xfrm>
              <a:prstGeom prst="rect">
                <a:avLst/>
              </a:prstGeom>
            </p:spPr>
            <p:txBody>
              <a:bodyPr anchor="ctr" rtlCol="false" tIns="50800" lIns="50800" bIns="50800" rIns="50800"/>
              <a:lstStyle/>
              <a:p>
                <a:pPr algn="ctr">
                  <a:lnSpc>
                    <a:spcPts val="1759"/>
                  </a:lnSpc>
                </a:pPr>
              </a:p>
            </p:txBody>
          </p:sp>
        </p:grpSp>
        <p:grpSp>
          <p:nvGrpSpPr>
            <p:cNvPr name="Group 7" id="7"/>
            <p:cNvGrpSpPr/>
            <p:nvPr/>
          </p:nvGrpSpPr>
          <p:grpSpPr>
            <a:xfrm rot="0">
              <a:off x="4226165" y="0"/>
              <a:ext cx="9199701" cy="10006828"/>
              <a:chOff x="0" y="0"/>
              <a:chExt cx="969746" cy="1054826"/>
            </a:xfrm>
          </p:grpSpPr>
          <p:sp>
            <p:nvSpPr>
              <p:cNvPr name="Freeform 8" id="8"/>
              <p:cNvSpPr/>
              <p:nvPr/>
            </p:nvSpPr>
            <p:spPr>
              <a:xfrm flipH="false" flipV="false" rot="0">
                <a:off x="0" y="0"/>
                <a:ext cx="969746" cy="1054826"/>
              </a:xfrm>
              <a:custGeom>
                <a:avLst/>
                <a:gdLst/>
                <a:ahLst/>
                <a:cxnLst/>
                <a:rect r="r" b="b" t="t" l="l"/>
                <a:pathLst>
                  <a:path h="1054826" w="969746">
                    <a:moveTo>
                      <a:pt x="33766" y="0"/>
                    </a:moveTo>
                    <a:lnTo>
                      <a:pt x="935980" y="0"/>
                    </a:lnTo>
                    <a:cubicBezTo>
                      <a:pt x="954628" y="0"/>
                      <a:pt x="969746" y="15118"/>
                      <a:pt x="969746" y="33766"/>
                    </a:cubicBezTo>
                    <a:lnTo>
                      <a:pt x="969746" y="1021059"/>
                    </a:lnTo>
                    <a:cubicBezTo>
                      <a:pt x="969746" y="1039708"/>
                      <a:pt x="954628" y="1054826"/>
                      <a:pt x="935980" y="1054826"/>
                    </a:cubicBezTo>
                    <a:lnTo>
                      <a:pt x="33766" y="1054826"/>
                    </a:lnTo>
                    <a:cubicBezTo>
                      <a:pt x="15118" y="1054826"/>
                      <a:pt x="0" y="1039708"/>
                      <a:pt x="0" y="1021059"/>
                    </a:cubicBezTo>
                    <a:lnTo>
                      <a:pt x="0" y="33766"/>
                    </a:lnTo>
                    <a:cubicBezTo>
                      <a:pt x="0" y="15118"/>
                      <a:pt x="15118" y="0"/>
                      <a:pt x="33766" y="0"/>
                    </a:cubicBezTo>
                    <a:close/>
                  </a:path>
                </a:pathLst>
              </a:custGeom>
              <a:solidFill>
                <a:srgbClr val="5271FF"/>
              </a:solidFill>
            </p:spPr>
          </p:sp>
          <p:sp>
            <p:nvSpPr>
              <p:cNvPr name="TextBox 9" id="9"/>
              <p:cNvSpPr txBox="true"/>
              <p:nvPr/>
            </p:nvSpPr>
            <p:spPr>
              <a:xfrm>
                <a:off x="0" y="-47625"/>
                <a:ext cx="969746" cy="1102451"/>
              </a:xfrm>
              <a:prstGeom prst="rect">
                <a:avLst/>
              </a:prstGeom>
            </p:spPr>
            <p:txBody>
              <a:bodyPr anchor="ctr" rtlCol="false" tIns="50800" lIns="50800" bIns="50800" rIns="50800"/>
              <a:lstStyle/>
              <a:p>
                <a:pPr algn="ctr">
                  <a:lnSpc>
                    <a:spcPts val="1759"/>
                  </a:lnSpc>
                </a:pPr>
              </a:p>
            </p:txBody>
          </p:sp>
        </p:grpSp>
        <p:grpSp>
          <p:nvGrpSpPr>
            <p:cNvPr name="Group 10" id="10"/>
            <p:cNvGrpSpPr/>
            <p:nvPr/>
          </p:nvGrpSpPr>
          <p:grpSpPr>
            <a:xfrm rot="0">
              <a:off x="13375763" y="0"/>
              <a:ext cx="4748441" cy="10006828"/>
              <a:chOff x="0" y="0"/>
              <a:chExt cx="500536" cy="1054826"/>
            </a:xfrm>
          </p:grpSpPr>
          <p:sp>
            <p:nvSpPr>
              <p:cNvPr name="Freeform 11" id="11"/>
              <p:cNvSpPr/>
              <p:nvPr/>
            </p:nvSpPr>
            <p:spPr>
              <a:xfrm flipH="false" flipV="false" rot="0">
                <a:off x="0" y="0"/>
                <a:ext cx="500536" cy="1054826"/>
              </a:xfrm>
              <a:custGeom>
                <a:avLst/>
                <a:gdLst/>
                <a:ahLst/>
                <a:cxnLst/>
                <a:rect r="r" b="b" t="t" l="l"/>
                <a:pathLst>
                  <a:path h="1054826" w="500536">
                    <a:moveTo>
                      <a:pt x="65420" y="0"/>
                    </a:moveTo>
                    <a:lnTo>
                      <a:pt x="435116" y="0"/>
                    </a:lnTo>
                    <a:cubicBezTo>
                      <a:pt x="452467" y="0"/>
                      <a:pt x="469107" y="6892"/>
                      <a:pt x="481375" y="19161"/>
                    </a:cubicBezTo>
                    <a:cubicBezTo>
                      <a:pt x="493644" y="31430"/>
                      <a:pt x="500536" y="48069"/>
                      <a:pt x="500536" y="65420"/>
                    </a:cubicBezTo>
                    <a:lnTo>
                      <a:pt x="500536" y="989406"/>
                    </a:lnTo>
                    <a:cubicBezTo>
                      <a:pt x="500536" y="1006757"/>
                      <a:pt x="493644" y="1023396"/>
                      <a:pt x="481375" y="1035665"/>
                    </a:cubicBezTo>
                    <a:cubicBezTo>
                      <a:pt x="469107" y="1047933"/>
                      <a:pt x="452467" y="1054826"/>
                      <a:pt x="435116" y="1054826"/>
                    </a:cubicBezTo>
                    <a:lnTo>
                      <a:pt x="65420" y="1054826"/>
                    </a:lnTo>
                    <a:cubicBezTo>
                      <a:pt x="48069" y="1054826"/>
                      <a:pt x="31430" y="1047933"/>
                      <a:pt x="19161" y="1035665"/>
                    </a:cubicBezTo>
                    <a:cubicBezTo>
                      <a:pt x="6892" y="1023396"/>
                      <a:pt x="0" y="1006757"/>
                      <a:pt x="0" y="989406"/>
                    </a:cubicBezTo>
                    <a:lnTo>
                      <a:pt x="0" y="65420"/>
                    </a:lnTo>
                    <a:cubicBezTo>
                      <a:pt x="0" y="48069"/>
                      <a:pt x="6892" y="31430"/>
                      <a:pt x="19161" y="19161"/>
                    </a:cubicBezTo>
                    <a:cubicBezTo>
                      <a:pt x="31430" y="6892"/>
                      <a:pt x="48069" y="0"/>
                      <a:pt x="65420" y="0"/>
                    </a:cubicBezTo>
                    <a:close/>
                  </a:path>
                </a:pathLst>
              </a:custGeom>
              <a:solidFill>
                <a:srgbClr val="113B66"/>
              </a:solidFill>
            </p:spPr>
          </p:sp>
          <p:sp>
            <p:nvSpPr>
              <p:cNvPr name="TextBox 12" id="12"/>
              <p:cNvSpPr txBox="true"/>
              <p:nvPr/>
            </p:nvSpPr>
            <p:spPr>
              <a:xfrm>
                <a:off x="0" y="-47625"/>
                <a:ext cx="500536" cy="1102451"/>
              </a:xfrm>
              <a:prstGeom prst="rect">
                <a:avLst/>
              </a:prstGeom>
            </p:spPr>
            <p:txBody>
              <a:bodyPr anchor="ctr" rtlCol="false" tIns="50800" lIns="50800" bIns="50800" rIns="50800"/>
              <a:lstStyle/>
              <a:p>
                <a:pPr algn="ctr">
                  <a:lnSpc>
                    <a:spcPts val="1759"/>
                  </a:lnSpc>
                </a:pPr>
              </a:p>
            </p:txBody>
          </p:sp>
        </p:grpSp>
        <p:sp>
          <p:nvSpPr>
            <p:cNvPr name="Freeform 13" id="13"/>
            <p:cNvSpPr/>
            <p:nvPr/>
          </p:nvSpPr>
          <p:spPr>
            <a:xfrm flipH="false" flipV="false" rot="0">
              <a:off x="6164581" y="3060379"/>
              <a:ext cx="1053191" cy="443657"/>
            </a:xfrm>
            <a:custGeom>
              <a:avLst/>
              <a:gdLst/>
              <a:ahLst/>
              <a:cxnLst/>
              <a:rect r="r" b="b" t="t" l="l"/>
              <a:pathLst>
                <a:path h="443657" w="1053191">
                  <a:moveTo>
                    <a:pt x="0" y="0"/>
                  </a:moveTo>
                  <a:lnTo>
                    <a:pt x="1053192" y="0"/>
                  </a:lnTo>
                  <a:lnTo>
                    <a:pt x="1053192" y="443657"/>
                  </a:lnTo>
                  <a:lnTo>
                    <a:pt x="0" y="44365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12805498" y="2894602"/>
              <a:ext cx="2082346" cy="877188"/>
            </a:xfrm>
            <a:custGeom>
              <a:avLst/>
              <a:gdLst/>
              <a:ahLst/>
              <a:cxnLst/>
              <a:rect r="r" b="b" t="t" l="l"/>
              <a:pathLst>
                <a:path h="877188" w="2082346">
                  <a:moveTo>
                    <a:pt x="0" y="0"/>
                  </a:moveTo>
                  <a:lnTo>
                    <a:pt x="2082346" y="0"/>
                  </a:lnTo>
                  <a:lnTo>
                    <a:pt x="2082346" y="877188"/>
                  </a:lnTo>
                  <a:lnTo>
                    <a:pt x="0" y="87718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5" id="15"/>
            <p:cNvSpPr/>
            <p:nvPr/>
          </p:nvSpPr>
          <p:spPr>
            <a:xfrm flipH="false" flipV="false" rot="0">
              <a:off x="9231715" y="3082051"/>
              <a:ext cx="1053191" cy="443657"/>
            </a:xfrm>
            <a:custGeom>
              <a:avLst/>
              <a:gdLst/>
              <a:ahLst/>
              <a:cxnLst/>
              <a:rect r="r" b="b" t="t" l="l"/>
              <a:pathLst>
                <a:path h="443657" w="1053191">
                  <a:moveTo>
                    <a:pt x="0" y="0"/>
                  </a:moveTo>
                  <a:lnTo>
                    <a:pt x="1053191" y="0"/>
                  </a:lnTo>
                  <a:lnTo>
                    <a:pt x="1053191" y="443657"/>
                  </a:lnTo>
                  <a:lnTo>
                    <a:pt x="0" y="44365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6" id="16"/>
            <p:cNvSpPr/>
            <p:nvPr/>
          </p:nvSpPr>
          <p:spPr>
            <a:xfrm flipH="false" flipV="false" rot="-203622">
              <a:off x="11719758" y="1365120"/>
              <a:ext cx="3573567" cy="1424960"/>
            </a:xfrm>
            <a:custGeom>
              <a:avLst/>
              <a:gdLst/>
              <a:ahLst/>
              <a:cxnLst/>
              <a:rect r="r" b="b" t="t" l="l"/>
              <a:pathLst>
                <a:path h="1424960" w="3573567">
                  <a:moveTo>
                    <a:pt x="0" y="0"/>
                  </a:moveTo>
                  <a:lnTo>
                    <a:pt x="3573567" y="0"/>
                  </a:lnTo>
                  <a:lnTo>
                    <a:pt x="3573567" y="1424959"/>
                  </a:lnTo>
                  <a:lnTo>
                    <a:pt x="0" y="142495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true" flipV="true" rot="-149249">
              <a:off x="11719758" y="3831785"/>
              <a:ext cx="3573567" cy="1424960"/>
            </a:xfrm>
            <a:custGeom>
              <a:avLst/>
              <a:gdLst/>
              <a:ahLst/>
              <a:cxnLst/>
              <a:rect r="r" b="b" t="t" l="l"/>
              <a:pathLst>
                <a:path h="1424960" w="3573567">
                  <a:moveTo>
                    <a:pt x="3573567" y="1424960"/>
                  </a:moveTo>
                  <a:lnTo>
                    <a:pt x="0" y="1424960"/>
                  </a:lnTo>
                  <a:lnTo>
                    <a:pt x="0" y="0"/>
                  </a:lnTo>
                  <a:lnTo>
                    <a:pt x="3573567" y="0"/>
                  </a:lnTo>
                  <a:lnTo>
                    <a:pt x="3573567" y="142496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8" id="18"/>
            <p:cNvGrpSpPr/>
            <p:nvPr/>
          </p:nvGrpSpPr>
          <p:grpSpPr>
            <a:xfrm rot="0">
              <a:off x="11281034" y="5639371"/>
              <a:ext cx="4451015" cy="3687983"/>
              <a:chOff x="0" y="0"/>
              <a:chExt cx="580026" cy="480593"/>
            </a:xfrm>
          </p:grpSpPr>
          <p:sp>
            <p:nvSpPr>
              <p:cNvPr name="Freeform 19" id="19"/>
              <p:cNvSpPr/>
              <p:nvPr/>
            </p:nvSpPr>
            <p:spPr>
              <a:xfrm flipH="false" flipV="false" rot="0">
                <a:off x="0" y="0"/>
                <a:ext cx="580026" cy="480593"/>
              </a:xfrm>
              <a:custGeom>
                <a:avLst/>
                <a:gdLst/>
                <a:ahLst/>
                <a:cxnLst/>
                <a:rect r="r" b="b" t="t" l="l"/>
                <a:pathLst>
                  <a:path h="480593" w="580026">
                    <a:moveTo>
                      <a:pt x="27916" y="0"/>
                    </a:moveTo>
                    <a:lnTo>
                      <a:pt x="552109" y="0"/>
                    </a:lnTo>
                    <a:cubicBezTo>
                      <a:pt x="559513" y="0"/>
                      <a:pt x="566614" y="2941"/>
                      <a:pt x="571849" y="8177"/>
                    </a:cubicBezTo>
                    <a:cubicBezTo>
                      <a:pt x="577085" y="13412"/>
                      <a:pt x="580026" y="20513"/>
                      <a:pt x="580026" y="27916"/>
                    </a:cubicBezTo>
                    <a:lnTo>
                      <a:pt x="580026" y="452676"/>
                    </a:lnTo>
                    <a:cubicBezTo>
                      <a:pt x="580026" y="460080"/>
                      <a:pt x="577085" y="467181"/>
                      <a:pt x="571849" y="472416"/>
                    </a:cubicBezTo>
                    <a:cubicBezTo>
                      <a:pt x="566614" y="477652"/>
                      <a:pt x="559513" y="480593"/>
                      <a:pt x="552109" y="480593"/>
                    </a:cubicBezTo>
                    <a:lnTo>
                      <a:pt x="27916" y="480593"/>
                    </a:lnTo>
                    <a:cubicBezTo>
                      <a:pt x="20513" y="480593"/>
                      <a:pt x="13412" y="477652"/>
                      <a:pt x="8177" y="472416"/>
                    </a:cubicBezTo>
                    <a:cubicBezTo>
                      <a:pt x="2941" y="467181"/>
                      <a:pt x="0" y="460080"/>
                      <a:pt x="0" y="452676"/>
                    </a:cubicBezTo>
                    <a:lnTo>
                      <a:pt x="0" y="27916"/>
                    </a:lnTo>
                    <a:cubicBezTo>
                      <a:pt x="0" y="20513"/>
                      <a:pt x="2941" y="13412"/>
                      <a:pt x="8177" y="8177"/>
                    </a:cubicBezTo>
                    <a:cubicBezTo>
                      <a:pt x="13412" y="2941"/>
                      <a:pt x="20513" y="0"/>
                      <a:pt x="27916" y="0"/>
                    </a:cubicBezTo>
                    <a:close/>
                  </a:path>
                </a:pathLst>
              </a:custGeom>
              <a:solidFill>
                <a:srgbClr val="7DBDFF"/>
              </a:solidFill>
              <a:ln w="19050" cap="sq">
                <a:solidFill>
                  <a:srgbClr val="FFFFFF"/>
                </a:solidFill>
                <a:prstDash val="solid"/>
                <a:miter/>
              </a:ln>
            </p:spPr>
          </p:sp>
          <p:sp>
            <p:nvSpPr>
              <p:cNvPr name="TextBox 20" id="20"/>
              <p:cNvSpPr txBox="true"/>
              <p:nvPr/>
            </p:nvSpPr>
            <p:spPr>
              <a:xfrm>
                <a:off x="0" y="-47625"/>
                <a:ext cx="580026" cy="528218"/>
              </a:xfrm>
              <a:prstGeom prst="rect">
                <a:avLst/>
              </a:prstGeom>
            </p:spPr>
            <p:txBody>
              <a:bodyPr anchor="ctr" rtlCol="false" tIns="50800" lIns="50800" bIns="50800" rIns="50800"/>
              <a:lstStyle/>
              <a:p>
                <a:pPr algn="ctr">
                  <a:lnSpc>
                    <a:spcPts val="1759"/>
                  </a:lnSpc>
                </a:pPr>
              </a:p>
            </p:txBody>
          </p:sp>
        </p:grpSp>
        <p:grpSp>
          <p:nvGrpSpPr>
            <p:cNvPr name="Group 21" id="21"/>
            <p:cNvGrpSpPr/>
            <p:nvPr/>
          </p:nvGrpSpPr>
          <p:grpSpPr>
            <a:xfrm rot="0">
              <a:off x="15012518" y="2901160"/>
              <a:ext cx="2702531" cy="864072"/>
              <a:chOff x="0" y="0"/>
              <a:chExt cx="352175" cy="112600"/>
            </a:xfrm>
          </p:grpSpPr>
          <p:sp>
            <p:nvSpPr>
              <p:cNvPr name="Freeform 22" id="22"/>
              <p:cNvSpPr/>
              <p:nvPr/>
            </p:nvSpPr>
            <p:spPr>
              <a:xfrm flipH="false" flipV="false" rot="0">
                <a:off x="0" y="0"/>
                <a:ext cx="352175" cy="112600"/>
              </a:xfrm>
              <a:custGeom>
                <a:avLst/>
                <a:gdLst/>
                <a:ahLst/>
                <a:cxnLst/>
                <a:rect r="r" b="b" t="t" l="l"/>
                <a:pathLst>
                  <a:path h="112600" w="352175">
                    <a:moveTo>
                      <a:pt x="45978" y="0"/>
                    </a:moveTo>
                    <a:lnTo>
                      <a:pt x="306198" y="0"/>
                    </a:lnTo>
                    <a:cubicBezTo>
                      <a:pt x="318392" y="0"/>
                      <a:pt x="330086" y="4844"/>
                      <a:pt x="338709" y="13467"/>
                    </a:cubicBezTo>
                    <a:cubicBezTo>
                      <a:pt x="347331" y="22089"/>
                      <a:pt x="352175" y="33784"/>
                      <a:pt x="352175" y="45978"/>
                    </a:cubicBezTo>
                    <a:lnTo>
                      <a:pt x="352175" y="66622"/>
                    </a:lnTo>
                    <a:cubicBezTo>
                      <a:pt x="352175" y="78816"/>
                      <a:pt x="347331" y="90511"/>
                      <a:pt x="338709" y="99133"/>
                    </a:cubicBezTo>
                    <a:cubicBezTo>
                      <a:pt x="330086" y="107756"/>
                      <a:pt x="318392" y="112600"/>
                      <a:pt x="306198" y="112600"/>
                    </a:cubicBezTo>
                    <a:lnTo>
                      <a:pt x="45978" y="112600"/>
                    </a:lnTo>
                    <a:cubicBezTo>
                      <a:pt x="33784" y="112600"/>
                      <a:pt x="22089" y="107756"/>
                      <a:pt x="13467" y="99133"/>
                    </a:cubicBezTo>
                    <a:cubicBezTo>
                      <a:pt x="4844" y="90511"/>
                      <a:pt x="0" y="78816"/>
                      <a:pt x="0" y="66622"/>
                    </a:cubicBezTo>
                    <a:lnTo>
                      <a:pt x="0" y="45978"/>
                    </a:lnTo>
                    <a:cubicBezTo>
                      <a:pt x="0" y="33784"/>
                      <a:pt x="4844" y="22089"/>
                      <a:pt x="13467" y="13467"/>
                    </a:cubicBezTo>
                    <a:cubicBezTo>
                      <a:pt x="22089" y="4844"/>
                      <a:pt x="33784" y="0"/>
                      <a:pt x="45978" y="0"/>
                    </a:cubicBezTo>
                    <a:close/>
                  </a:path>
                </a:pathLst>
              </a:custGeom>
              <a:solidFill>
                <a:srgbClr val="113B66"/>
              </a:solidFill>
              <a:ln w="19050" cap="sq">
                <a:solidFill>
                  <a:srgbClr val="FFFFFF"/>
                </a:solidFill>
                <a:prstDash val="solid"/>
                <a:miter/>
              </a:ln>
            </p:spPr>
          </p:sp>
          <p:sp>
            <p:nvSpPr>
              <p:cNvPr name="TextBox 23" id="23"/>
              <p:cNvSpPr txBox="true"/>
              <p:nvPr/>
            </p:nvSpPr>
            <p:spPr>
              <a:xfrm>
                <a:off x="0" y="-47625"/>
                <a:ext cx="352175" cy="160225"/>
              </a:xfrm>
              <a:prstGeom prst="rect">
                <a:avLst/>
              </a:prstGeom>
            </p:spPr>
            <p:txBody>
              <a:bodyPr anchor="ctr" rtlCol="false" tIns="50800" lIns="50800" bIns="50800" rIns="50800"/>
              <a:lstStyle/>
              <a:p>
                <a:pPr algn="ctr">
                  <a:lnSpc>
                    <a:spcPts val="1759"/>
                  </a:lnSpc>
                </a:pPr>
              </a:p>
            </p:txBody>
          </p:sp>
        </p:grpSp>
        <p:sp>
          <p:nvSpPr>
            <p:cNvPr name="TextBox 24" id="24"/>
            <p:cNvSpPr txBox="true"/>
            <p:nvPr/>
          </p:nvSpPr>
          <p:spPr>
            <a:xfrm rot="0">
              <a:off x="15344243" y="3182281"/>
              <a:ext cx="2039081" cy="343372"/>
            </a:xfrm>
            <a:prstGeom prst="rect">
              <a:avLst/>
            </a:prstGeom>
          </p:spPr>
          <p:txBody>
            <a:bodyPr anchor="t" rtlCol="false" tIns="0" lIns="0" bIns="0" rIns="0">
              <a:spAutoFit/>
            </a:bodyPr>
            <a:lstStyle/>
            <a:p>
              <a:pPr algn="ctr">
                <a:lnSpc>
                  <a:spcPts val="1749"/>
                </a:lnSpc>
                <a:spcBef>
                  <a:spcPct val="0"/>
                </a:spcBef>
              </a:pPr>
              <a:r>
                <a:rPr lang="en-US" sz="1604" spc="-48">
                  <a:solidFill>
                    <a:srgbClr val="FFFFFF"/>
                  </a:solidFill>
                  <a:latin typeface="Avenir Bold"/>
                </a:rPr>
                <a:t>suicidal behavior</a:t>
              </a:r>
            </a:p>
          </p:txBody>
        </p:sp>
        <p:sp>
          <p:nvSpPr>
            <p:cNvPr name="TextBox 25" id="25"/>
            <p:cNvSpPr txBox="true"/>
            <p:nvPr/>
          </p:nvSpPr>
          <p:spPr>
            <a:xfrm rot="0">
              <a:off x="64773" y="419273"/>
              <a:ext cx="4035366" cy="877008"/>
            </a:xfrm>
            <a:prstGeom prst="rect">
              <a:avLst/>
            </a:prstGeom>
          </p:spPr>
          <p:txBody>
            <a:bodyPr anchor="t" rtlCol="false" tIns="0" lIns="0" bIns="0" rIns="0">
              <a:spAutoFit/>
            </a:bodyPr>
            <a:lstStyle/>
            <a:p>
              <a:pPr algn="ctr">
                <a:lnSpc>
                  <a:spcPts val="2494"/>
                </a:lnSpc>
                <a:spcBef>
                  <a:spcPct val="0"/>
                </a:spcBef>
              </a:pPr>
              <a:r>
                <a:rPr lang="en-US" sz="2288" spc="-68">
                  <a:solidFill>
                    <a:srgbClr val="FFFFFF"/>
                  </a:solidFill>
                  <a:latin typeface="Avenir Bold"/>
                </a:rPr>
                <a:t>PRE-MOTIVATIONAL PHASE</a:t>
              </a:r>
            </a:p>
          </p:txBody>
        </p:sp>
        <p:sp>
          <p:nvSpPr>
            <p:cNvPr name="TextBox 26" id="26"/>
            <p:cNvSpPr txBox="true"/>
            <p:nvPr/>
          </p:nvSpPr>
          <p:spPr>
            <a:xfrm rot="0">
              <a:off x="6164581" y="710710"/>
              <a:ext cx="4856234" cy="469316"/>
            </a:xfrm>
            <a:prstGeom prst="rect">
              <a:avLst/>
            </a:prstGeom>
          </p:spPr>
          <p:txBody>
            <a:bodyPr anchor="t" rtlCol="false" tIns="0" lIns="0" bIns="0" rIns="0">
              <a:spAutoFit/>
            </a:bodyPr>
            <a:lstStyle/>
            <a:p>
              <a:pPr algn="ctr">
                <a:lnSpc>
                  <a:spcPts val="2492"/>
                </a:lnSpc>
                <a:spcBef>
                  <a:spcPct val="0"/>
                </a:spcBef>
              </a:pPr>
              <a:r>
                <a:rPr lang="en-US" sz="2287" spc="-68">
                  <a:solidFill>
                    <a:srgbClr val="FFFFFF"/>
                  </a:solidFill>
                  <a:latin typeface="Avenir Bold"/>
                </a:rPr>
                <a:t>MOTIVATIONAL PHASE</a:t>
              </a:r>
            </a:p>
          </p:txBody>
        </p:sp>
        <p:sp>
          <p:nvSpPr>
            <p:cNvPr name="TextBox 27" id="27"/>
            <p:cNvSpPr txBox="true"/>
            <p:nvPr/>
          </p:nvSpPr>
          <p:spPr>
            <a:xfrm rot="0">
              <a:off x="13321866" y="623119"/>
              <a:ext cx="4856234" cy="469316"/>
            </a:xfrm>
            <a:prstGeom prst="rect">
              <a:avLst/>
            </a:prstGeom>
          </p:spPr>
          <p:txBody>
            <a:bodyPr anchor="t" rtlCol="false" tIns="0" lIns="0" bIns="0" rIns="0">
              <a:spAutoFit/>
            </a:bodyPr>
            <a:lstStyle/>
            <a:p>
              <a:pPr algn="ctr">
                <a:lnSpc>
                  <a:spcPts val="2492"/>
                </a:lnSpc>
                <a:spcBef>
                  <a:spcPct val="0"/>
                </a:spcBef>
              </a:pPr>
              <a:r>
                <a:rPr lang="en-US" sz="2287" spc="-68">
                  <a:solidFill>
                    <a:srgbClr val="FFFFFF"/>
                  </a:solidFill>
                  <a:latin typeface="Avenir Bold"/>
                </a:rPr>
                <a:t>VOLITIONAL PHASE</a:t>
              </a:r>
            </a:p>
          </p:txBody>
        </p:sp>
        <p:grpSp>
          <p:nvGrpSpPr>
            <p:cNvPr name="Group 28" id="28"/>
            <p:cNvGrpSpPr/>
            <p:nvPr/>
          </p:nvGrpSpPr>
          <p:grpSpPr>
            <a:xfrm rot="0">
              <a:off x="4356413" y="2907717"/>
              <a:ext cx="1606481" cy="864072"/>
              <a:chOff x="0" y="0"/>
              <a:chExt cx="209346" cy="112600"/>
            </a:xfrm>
          </p:grpSpPr>
          <p:sp>
            <p:nvSpPr>
              <p:cNvPr name="Freeform 29" id="29"/>
              <p:cNvSpPr/>
              <p:nvPr/>
            </p:nvSpPr>
            <p:spPr>
              <a:xfrm flipH="false" flipV="false" rot="0">
                <a:off x="0" y="0"/>
                <a:ext cx="209346" cy="112600"/>
              </a:xfrm>
              <a:custGeom>
                <a:avLst/>
                <a:gdLst/>
                <a:ahLst/>
                <a:cxnLst/>
                <a:rect r="r" b="b" t="t" l="l"/>
                <a:pathLst>
                  <a:path h="112600" w="209346">
                    <a:moveTo>
                      <a:pt x="56300" y="0"/>
                    </a:moveTo>
                    <a:lnTo>
                      <a:pt x="153046" y="0"/>
                    </a:lnTo>
                    <a:cubicBezTo>
                      <a:pt x="167977" y="0"/>
                      <a:pt x="182297" y="5932"/>
                      <a:pt x="192856" y="16490"/>
                    </a:cubicBezTo>
                    <a:cubicBezTo>
                      <a:pt x="203414" y="27048"/>
                      <a:pt x="209346" y="41368"/>
                      <a:pt x="209346" y="56300"/>
                    </a:cubicBezTo>
                    <a:lnTo>
                      <a:pt x="209346" y="56300"/>
                    </a:lnTo>
                    <a:cubicBezTo>
                      <a:pt x="209346" y="71232"/>
                      <a:pt x="203414" y="85552"/>
                      <a:pt x="192856" y="96110"/>
                    </a:cubicBezTo>
                    <a:cubicBezTo>
                      <a:pt x="182297" y="106668"/>
                      <a:pt x="167977" y="112600"/>
                      <a:pt x="153046" y="112600"/>
                    </a:cubicBezTo>
                    <a:lnTo>
                      <a:pt x="56300" y="112600"/>
                    </a:lnTo>
                    <a:cubicBezTo>
                      <a:pt x="41368" y="112600"/>
                      <a:pt x="27048" y="106668"/>
                      <a:pt x="16490" y="96110"/>
                    </a:cubicBezTo>
                    <a:cubicBezTo>
                      <a:pt x="5932" y="85552"/>
                      <a:pt x="0" y="71232"/>
                      <a:pt x="0" y="56300"/>
                    </a:cubicBezTo>
                    <a:lnTo>
                      <a:pt x="0" y="56300"/>
                    </a:lnTo>
                    <a:cubicBezTo>
                      <a:pt x="0" y="41368"/>
                      <a:pt x="5932" y="27048"/>
                      <a:pt x="16490" y="16490"/>
                    </a:cubicBezTo>
                    <a:cubicBezTo>
                      <a:pt x="27048" y="5932"/>
                      <a:pt x="41368" y="0"/>
                      <a:pt x="56300" y="0"/>
                    </a:cubicBezTo>
                    <a:close/>
                  </a:path>
                </a:pathLst>
              </a:custGeom>
              <a:solidFill>
                <a:srgbClr val="3246A4"/>
              </a:solidFill>
              <a:ln w="19050" cap="sq">
                <a:solidFill>
                  <a:srgbClr val="FFFFFF"/>
                </a:solidFill>
                <a:prstDash val="solid"/>
                <a:miter/>
              </a:ln>
            </p:spPr>
          </p:sp>
          <p:sp>
            <p:nvSpPr>
              <p:cNvPr name="TextBox 30" id="30"/>
              <p:cNvSpPr txBox="true"/>
              <p:nvPr/>
            </p:nvSpPr>
            <p:spPr>
              <a:xfrm>
                <a:off x="0" y="-47625"/>
                <a:ext cx="209346" cy="160225"/>
              </a:xfrm>
              <a:prstGeom prst="rect">
                <a:avLst/>
              </a:prstGeom>
            </p:spPr>
            <p:txBody>
              <a:bodyPr anchor="ctr" rtlCol="false" tIns="50800" lIns="50800" bIns="50800" rIns="50800"/>
              <a:lstStyle/>
              <a:p>
                <a:pPr algn="ctr">
                  <a:lnSpc>
                    <a:spcPts val="1759"/>
                  </a:lnSpc>
                </a:pPr>
              </a:p>
            </p:txBody>
          </p:sp>
        </p:grpSp>
        <p:sp>
          <p:nvSpPr>
            <p:cNvPr name="TextBox 31" id="31"/>
            <p:cNvSpPr txBox="true"/>
            <p:nvPr/>
          </p:nvSpPr>
          <p:spPr>
            <a:xfrm rot="0">
              <a:off x="4001564" y="3041329"/>
              <a:ext cx="2316178" cy="637796"/>
            </a:xfrm>
            <a:prstGeom prst="rect">
              <a:avLst/>
            </a:prstGeom>
          </p:spPr>
          <p:txBody>
            <a:bodyPr anchor="t" rtlCol="false" tIns="0" lIns="0" bIns="0" rIns="0">
              <a:spAutoFit/>
            </a:bodyPr>
            <a:lstStyle/>
            <a:p>
              <a:pPr algn="ctr">
                <a:lnSpc>
                  <a:spcPts val="1749"/>
                </a:lnSpc>
                <a:spcBef>
                  <a:spcPct val="0"/>
                </a:spcBef>
              </a:pPr>
              <a:r>
                <a:rPr lang="en-US" sz="1604" spc="-48">
                  <a:solidFill>
                    <a:srgbClr val="FFFFFF"/>
                  </a:solidFill>
                  <a:latin typeface="Avenir Bold"/>
                </a:rPr>
                <a:t>defeat / humiliation</a:t>
              </a:r>
            </a:p>
          </p:txBody>
        </p:sp>
        <p:grpSp>
          <p:nvGrpSpPr>
            <p:cNvPr name="Group 32" id="32"/>
            <p:cNvGrpSpPr/>
            <p:nvPr/>
          </p:nvGrpSpPr>
          <p:grpSpPr>
            <a:xfrm rot="0">
              <a:off x="10514218" y="2907717"/>
              <a:ext cx="2138406" cy="864072"/>
              <a:chOff x="0" y="0"/>
              <a:chExt cx="278662" cy="112600"/>
            </a:xfrm>
          </p:grpSpPr>
          <p:sp>
            <p:nvSpPr>
              <p:cNvPr name="Freeform 33" id="33"/>
              <p:cNvSpPr/>
              <p:nvPr/>
            </p:nvSpPr>
            <p:spPr>
              <a:xfrm flipH="false" flipV="false" rot="0">
                <a:off x="0" y="0"/>
                <a:ext cx="278662" cy="112600"/>
              </a:xfrm>
              <a:custGeom>
                <a:avLst/>
                <a:gdLst/>
                <a:ahLst/>
                <a:cxnLst/>
                <a:rect r="r" b="b" t="t" l="l"/>
                <a:pathLst>
                  <a:path h="112600" w="278662">
                    <a:moveTo>
                      <a:pt x="56300" y="0"/>
                    </a:moveTo>
                    <a:lnTo>
                      <a:pt x="222362" y="0"/>
                    </a:lnTo>
                    <a:cubicBezTo>
                      <a:pt x="237294" y="0"/>
                      <a:pt x="251614" y="5932"/>
                      <a:pt x="262173" y="16490"/>
                    </a:cubicBezTo>
                    <a:cubicBezTo>
                      <a:pt x="272731" y="27048"/>
                      <a:pt x="278662" y="41368"/>
                      <a:pt x="278662" y="56300"/>
                    </a:cubicBezTo>
                    <a:lnTo>
                      <a:pt x="278662" y="56300"/>
                    </a:lnTo>
                    <a:cubicBezTo>
                      <a:pt x="278662" y="71232"/>
                      <a:pt x="272731" y="85552"/>
                      <a:pt x="262173" y="96110"/>
                    </a:cubicBezTo>
                    <a:cubicBezTo>
                      <a:pt x="251614" y="106668"/>
                      <a:pt x="237294" y="112600"/>
                      <a:pt x="222362" y="112600"/>
                    </a:cubicBezTo>
                    <a:lnTo>
                      <a:pt x="56300" y="112600"/>
                    </a:lnTo>
                    <a:cubicBezTo>
                      <a:pt x="41368" y="112600"/>
                      <a:pt x="27048" y="106668"/>
                      <a:pt x="16490" y="96110"/>
                    </a:cubicBezTo>
                    <a:cubicBezTo>
                      <a:pt x="5932" y="85552"/>
                      <a:pt x="0" y="71232"/>
                      <a:pt x="0" y="56300"/>
                    </a:cubicBezTo>
                    <a:lnTo>
                      <a:pt x="0" y="56300"/>
                    </a:lnTo>
                    <a:cubicBezTo>
                      <a:pt x="0" y="41368"/>
                      <a:pt x="5932" y="27048"/>
                      <a:pt x="16490" y="16490"/>
                    </a:cubicBezTo>
                    <a:cubicBezTo>
                      <a:pt x="27048" y="5932"/>
                      <a:pt x="41368" y="0"/>
                      <a:pt x="56300" y="0"/>
                    </a:cubicBezTo>
                    <a:close/>
                  </a:path>
                </a:pathLst>
              </a:custGeom>
              <a:solidFill>
                <a:srgbClr val="3246A4"/>
              </a:solidFill>
              <a:ln w="19050" cap="sq">
                <a:solidFill>
                  <a:srgbClr val="FFFFFF"/>
                </a:solidFill>
                <a:prstDash val="solid"/>
                <a:miter/>
              </a:ln>
            </p:spPr>
          </p:sp>
          <p:sp>
            <p:nvSpPr>
              <p:cNvPr name="TextBox 34" id="34"/>
              <p:cNvSpPr txBox="true"/>
              <p:nvPr/>
            </p:nvSpPr>
            <p:spPr>
              <a:xfrm>
                <a:off x="0" y="-47625"/>
                <a:ext cx="278662" cy="160225"/>
              </a:xfrm>
              <a:prstGeom prst="rect">
                <a:avLst/>
              </a:prstGeom>
            </p:spPr>
            <p:txBody>
              <a:bodyPr anchor="ctr" rtlCol="false" tIns="50800" lIns="50800" bIns="50800" rIns="50800"/>
              <a:lstStyle/>
              <a:p>
                <a:pPr algn="ctr">
                  <a:lnSpc>
                    <a:spcPts val="1759"/>
                  </a:lnSpc>
                </a:pPr>
              </a:p>
            </p:txBody>
          </p:sp>
        </p:grpSp>
        <p:sp>
          <p:nvSpPr>
            <p:cNvPr name="TextBox 35" id="35"/>
            <p:cNvSpPr txBox="true"/>
            <p:nvPr/>
          </p:nvSpPr>
          <p:spPr>
            <a:xfrm rot="0">
              <a:off x="10563880" y="3041328"/>
              <a:ext cx="2039081" cy="637798"/>
            </a:xfrm>
            <a:prstGeom prst="rect">
              <a:avLst/>
            </a:prstGeom>
          </p:spPr>
          <p:txBody>
            <a:bodyPr anchor="t" rtlCol="false" tIns="0" lIns="0" bIns="0" rIns="0">
              <a:spAutoFit/>
            </a:bodyPr>
            <a:lstStyle/>
            <a:p>
              <a:pPr algn="ctr">
                <a:lnSpc>
                  <a:spcPts val="1749"/>
                </a:lnSpc>
                <a:spcBef>
                  <a:spcPct val="0"/>
                </a:spcBef>
              </a:pPr>
              <a:r>
                <a:rPr lang="en-US" sz="1604" spc="-48">
                  <a:solidFill>
                    <a:srgbClr val="FFFFFF"/>
                  </a:solidFill>
                  <a:latin typeface="Avenir Bold"/>
                </a:rPr>
                <a:t>suicidal ideation + intent</a:t>
              </a:r>
            </a:p>
          </p:txBody>
        </p:sp>
        <p:grpSp>
          <p:nvGrpSpPr>
            <p:cNvPr name="Group 36" id="36"/>
            <p:cNvGrpSpPr/>
            <p:nvPr/>
          </p:nvGrpSpPr>
          <p:grpSpPr>
            <a:xfrm rot="0">
              <a:off x="5415163" y="5687240"/>
              <a:ext cx="2676437" cy="3687983"/>
              <a:chOff x="0" y="0"/>
              <a:chExt cx="348775" cy="480593"/>
            </a:xfrm>
          </p:grpSpPr>
          <p:sp>
            <p:nvSpPr>
              <p:cNvPr name="Freeform 37" id="37"/>
              <p:cNvSpPr/>
              <p:nvPr/>
            </p:nvSpPr>
            <p:spPr>
              <a:xfrm flipH="false" flipV="false" rot="0">
                <a:off x="0" y="0"/>
                <a:ext cx="348775" cy="480593"/>
              </a:xfrm>
              <a:custGeom>
                <a:avLst/>
                <a:gdLst/>
                <a:ahLst/>
                <a:cxnLst/>
                <a:rect r="r" b="b" t="t" l="l"/>
                <a:pathLst>
                  <a:path h="480593" w="348775">
                    <a:moveTo>
                      <a:pt x="46426" y="0"/>
                    </a:moveTo>
                    <a:lnTo>
                      <a:pt x="302349" y="0"/>
                    </a:lnTo>
                    <a:cubicBezTo>
                      <a:pt x="314662" y="0"/>
                      <a:pt x="326471" y="4891"/>
                      <a:pt x="335177" y="13598"/>
                    </a:cubicBezTo>
                    <a:cubicBezTo>
                      <a:pt x="343884" y="22304"/>
                      <a:pt x="348775" y="34113"/>
                      <a:pt x="348775" y="46426"/>
                    </a:cubicBezTo>
                    <a:lnTo>
                      <a:pt x="348775" y="434167"/>
                    </a:lnTo>
                    <a:cubicBezTo>
                      <a:pt x="348775" y="446480"/>
                      <a:pt x="343884" y="458288"/>
                      <a:pt x="335177" y="466995"/>
                    </a:cubicBezTo>
                    <a:cubicBezTo>
                      <a:pt x="326471" y="475701"/>
                      <a:pt x="314662" y="480593"/>
                      <a:pt x="302349" y="480593"/>
                    </a:cubicBezTo>
                    <a:lnTo>
                      <a:pt x="46426" y="480593"/>
                    </a:lnTo>
                    <a:cubicBezTo>
                      <a:pt x="20786" y="480593"/>
                      <a:pt x="0" y="459807"/>
                      <a:pt x="0" y="434167"/>
                    </a:cubicBezTo>
                    <a:lnTo>
                      <a:pt x="0" y="46426"/>
                    </a:lnTo>
                    <a:cubicBezTo>
                      <a:pt x="0" y="34113"/>
                      <a:pt x="4891" y="22304"/>
                      <a:pt x="13598" y="13598"/>
                    </a:cubicBezTo>
                    <a:cubicBezTo>
                      <a:pt x="22304" y="4891"/>
                      <a:pt x="34113" y="0"/>
                      <a:pt x="46426" y="0"/>
                    </a:cubicBezTo>
                    <a:close/>
                  </a:path>
                </a:pathLst>
              </a:custGeom>
              <a:solidFill>
                <a:srgbClr val="D5D5FF"/>
              </a:solidFill>
              <a:ln w="19050" cap="sq">
                <a:solidFill>
                  <a:srgbClr val="FFFFFF"/>
                </a:solidFill>
                <a:prstDash val="solid"/>
                <a:miter/>
              </a:ln>
            </p:spPr>
          </p:sp>
          <p:sp>
            <p:nvSpPr>
              <p:cNvPr name="TextBox 38" id="38"/>
              <p:cNvSpPr txBox="true"/>
              <p:nvPr/>
            </p:nvSpPr>
            <p:spPr>
              <a:xfrm>
                <a:off x="0" y="-47625"/>
                <a:ext cx="348775" cy="528218"/>
              </a:xfrm>
              <a:prstGeom prst="rect">
                <a:avLst/>
              </a:prstGeom>
            </p:spPr>
            <p:txBody>
              <a:bodyPr anchor="ctr" rtlCol="false" tIns="50800" lIns="50800" bIns="50800" rIns="50800"/>
              <a:lstStyle/>
              <a:p>
                <a:pPr algn="ctr">
                  <a:lnSpc>
                    <a:spcPts val="1759"/>
                  </a:lnSpc>
                </a:pPr>
              </a:p>
            </p:txBody>
          </p:sp>
        </p:grpSp>
        <p:sp>
          <p:nvSpPr>
            <p:cNvPr name="TextBox 39" id="39"/>
            <p:cNvSpPr txBox="true"/>
            <p:nvPr/>
          </p:nvSpPr>
          <p:spPr>
            <a:xfrm rot="0">
              <a:off x="5415163" y="6091441"/>
              <a:ext cx="2552029" cy="2248642"/>
            </a:xfrm>
            <a:prstGeom prst="rect">
              <a:avLst/>
            </a:prstGeom>
          </p:spPr>
          <p:txBody>
            <a:bodyPr anchor="t" rtlCol="false" tIns="0" lIns="0" bIns="0" rIns="0">
              <a:spAutoFit/>
            </a:bodyPr>
            <a:lstStyle/>
            <a:p>
              <a:pPr algn="ctr">
                <a:lnSpc>
                  <a:spcPts val="1749"/>
                </a:lnSpc>
              </a:pPr>
              <a:r>
                <a:rPr lang="en-US" sz="1604" spc="-48">
                  <a:solidFill>
                    <a:srgbClr val="000000"/>
                  </a:solidFill>
                  <a:latin typeface="Avenir Bold"/>
                </a:rPr>
                <a:t>Threat to Self Moderators</a:t>
              </a:r>
            </a:p>
            <a:p>
              <a:pPr algn="ctr">
                <a:lnSpc>
                  <a:spcPts val="1530"/>
                </a:lnSpc>
              </a:pPr>
            </a:p>
            <a:p>
              <a:pPr marL="346516" indent="-173258" lvl="1">
                <a:lnSpc>
                  <a:spcPts val="1749"/>
                </a:lnSpc>
                <a:buFont typeface="Arial"/>
                <a:buChar char="•"/>
              </a:pPr>
              <a:r>
                <a:rPr lang="en-US" sz="1604" spc="-48">
                  <a:solidFill>
                    <a:srgbClr val="000000"/>
                  </a:solidFill>
                  <a:latin typeface="Avenir"/>
                </a:rPr>
                <a:t>coping skills</a:t>
              </a:r>
            </a:p>
            <a:p>
              <a:pPr marL="346516" indent="-173258" lvl="1">
                <a:lnSpc>
                  <a:spcPts val="1749"/>
                </a:lnSpc>
                <a:buFont typeface="Arial"/>
                <a:buChar char="•"/>
              </a:pPr>
              <a:r>
                <a:rPr lang="en-US" sz="1604" spc="-48">
                  <a:solidFill>
                    <a:srgbClr val="000000"/>
                  </a:solidFill>
                  <a:latin typeface="Avenir"/>
                </a:rPr>
                <a:t>social problem solving</a:t>
              </a:r>
            </a:p>
            <a:p>
              <a:pPr marL="346516" indent="-173258" lvl="1">
                <a:lnSpc>
                  <a:spcPts val="1749"/>
                </a:lnSpc>
                <a:buFont typeface="Arial"/>
                <a:buChar char="•"/>
              </a:pPr>
              <a:r>
                <a:rPr lang="en-US" sz="1604" spc="-48">
                  <a:solidFill>
                    <a:srgbClr val="000000"/>
                  </a:solidFill>
                  <a:latin typeface="Avenir"/>
                </a:rPr>
                <a:t>autobiographical memory bias</a:t>
              </a:r>
            </a:p>
          </p:txBody>
        </p:sp>
        <p:grpSp>
          <p:nvGrpSpPr>
            <p:cNvPr name="Group 40" id="40"/>
            <p:cNvGrpSpPr/>
            <p:nvPr/>
          </p:nvGrpSpPr>
          <p:grpSpPr>
            <a:xfrm rot="0">
              <a:off x="8204209" y="5687240"/>
              <a:ext cx="2676437" cy="3687983"/>
              <a:chOff x="0" y="0"/>
              <a:chExt cx="348775" cy="480593"/>
            </a:xfrm>
          </p:grpSpPr>
          <p:sp>
            <p:nvSpPr>
              <p:cNvPr name="Freeform 41" id="41"/>
              <p:cNvSpPr/>
              <p:nvPr/>
            </p:nvSpPr>
            <p:spPr>
              <a:xfrm flipH="false" flipV="false" rot="0">
                <a:off x="0" y="0"/>
                <a:ext cx="348775" cy="480593"/>
              </a:xfrm>
              <a:custGeom>
                <a:avLst/>
                <a:gdLst/>
                <a:ahLst/>
                <a:cxnLst/>
                <a:rect r="r" b="b" t="t" l="l"/>
                <a:pathLst>
                  <a:path h="480593" w="348775">
                    <a:moveTo>
                      <a:pt x="46426" y="0"/>
                    </a:moveTo>
                    <a:lnTo>
                      <a:pt x="302349" y="0"/>
                    </a:lnTo>
                    <a:cubicBezTo>
                      <a:pt x="314662" y="0"/>
                      <a:pt x="326471" y="4891"/>
                      <a:pt x="335177" y="13598"/>
                    </a:cubicBezTo>
                    <a:cubicBezTo>
                      <a:pt x="343884" y="22304"/>
                      <a:pt x="348775" y="34113"/>
                      <a:pt x="348775" y="46426"/>
                    </a:cubicBezTo>
                    <a:lnTo>
                      <a:pt x="348775" y="434167"/>
                    </a:lnTo>
                    <a:cubicBezTo>
                      <a:pt x="348775" y="446480"/>
                      <a:pt x="343884" y="458288"/>
                      <a:pt x="335177" y="466995"/>
                    </a:cubicBezTo>
                    <a:cubicBezTo>
                      <a:pt x="326471" y="475701"/>
                      <a:pt x="314662" y="480593"/>
                      <a:pt x="302349" y="480593"/>
                    </a:cubicBezTo>
                    <a:lnTo>
                      <a:pt x="46426" y="480593"/>
                    </a:lnTo>
                    <a:cubicBezTo>
                      <a:pt x="20786" y="480593"/>
                      <a:pt x="0" y="459807"/>
                      <a:pt x="0" y="434167"/>
                    </a:cubicBezTo>
                    <a:lnTo>
                      <a:pt x="0" y="46426"/>
                    </a:lnTo>
                    <a:cubicBezTo>
                      <a:pt x="0" y="34113"/>
                      <a:pt x="4891" y="22304"/>
                      <a:pt x="13598" y="13598"/>
                    </a:cubicBezTo>
                    <a:cubicBezTo>
                      <a:pt x="22304" y="4891"/>
                      <a:pt x="34113" y="0"/>
                      <a:pt x="46426" y="0"/>
                    </a:cubicBezTo>
                    <a:close/>
                  </a:path>
                </a:pathLst>
              </a:custGeom>
              <a:solidFill>
                <a:srgbClr val="D5D5FF"/>
              </a:solidFill>
              <a:ln w="19050" cap="sq">
                <a:solidFill>
                  <a:srgbClr val="FFFFFF"/>
                </a:solidFill>
                <a:prstDash val="solid"/>
                <a:miter/>
              </a:ln>
            </p:spPr>
          </p:sp>
          <p:sp>
            <p:nvSpPr>
              <p:cNvPr name="TextBox 42" id="42"/>
              <p:cNvSpPr txBox="true"/>
              <p:nvPr/>
            </p:nvSpPr>
            <p:spPr>
              <a:xfrm>
                <a:off x="0" y="-47625"/>
                <a:ext cx="348775" cy="528218"/>
              </a:xfrm>
              <a:prstGeom prst="rect">
                <a:avLst/>
              </a:prstGeom>
            </p:spPr>
            <p:txBody>
              <a:bodyPr anchor="ctr" rtlCol="false" tIns="50800" lIns="50800" bIns="50800" rIns="50800"/>
              <a:lstStyle/>
              <a:p>
                <a:pPr algn="ctr">
                  <a:lnSpc>
                    <a:spcPts val="1759"/>
                  </a:lnSpc>
                </a:pPr>
              </a:p>
            </p:txBody>
          </p:sp>
        </p:grpSp>
        <p:sp>
          <p:nvSpPr>
            <p:cNvPr name="TextBox 43" id="43"/>
            <p:cNvSpPr txBox="true"/>
            <p:nvPr/>
          </p:nvSpPr>
          <p:spPr>
            <a:xfrm rot="0">
              <a:off x="8204209" y="5977239"/>
              <a:ext cx="2552029" cy="2803520"/>
            </a:xfrm>
            <a:prstGeom prst="rect">
              <a:avLst/>
            </a:prstGeom>
          </p:spPr>
          <p:txBody>
            <a:bodyPr anchor="t" rtlCol="false" tIns="0" lIns="0" bIns="0" rIns="0">
              <a:spAutoFit/>
            </a:bodyPr>
            <a:lstStyle/>
            <a:p>
              <a:pPr algn="ctr">
                <a:lnSpc>
                  <a:spcPts val="1749"/>
                </a:lnSpc>
              </a:pPr>
              <a:r>
                <a:rPr lang="en-US" sz="1604" spc="-48">
                  <a:solidFill>
                    <a:srgbClr val="000000"/>
                  </a:solidFill>
                  <a:latin typeface="Avenir Bold"/>
                </a:rPr>
                <a:t>Motivational</a:t>
              </a:r>
            </a:p>
            <a:p>
              <a:pPr algn="ctr">
                <a:lnSpc>
                  <a:spcPts val="1749"/>
                </a:lnSpc>
              </a:pPr>
              <a:r>
                <a:rPr lang="en-US" sz="1604" spc="-48">
                  <a:solidFill>
                    <a:srgbClr val="000000"/>
                  </a:solidFill>
                  <a:latin typeface="Avenir Bold"/>
                </a:rPr>
                <a:t>Moderators</a:t>
              </a:r>
            </a:p>
            <a:p>
              <a:pPr algn="ctr">
                <a:lnSpc>
                  <a:spcPts val="1530"/>
                </a:lnSpc>
              </a:pPr>
            </a:p>
            <a:p>
              <a:pPr marL="346516" indent="-173258" lvl="1">
                <a:lnSpc>
                  <a:spcPts val="1749"/>
                </a:lnSpc>
                <a:buFont typeface="Arial"/>
                <a:buChar char="•"/>
              </a:pPr>
              <a:r>
                <a:rPr lang="en-US" sz="1604" spc="-48">
                  <a:solidFill>
                    <a:srgbClr val="000000"/>
                  </a:solidFill>
                  <a:latin typeface="Avenir"/>
                </a:rPr>
                <a:t>thwarted belongingness</a:t>
              </a:r>
            </a:p>
            <a:p>
              <a:pPr marL="346516" indent="-173258" lvl="1">
                <a:lnSpc>
                  <a:spcPts val="1749"/>
                </a:lnSpc>
                <a:buFont typeface="Arial"/>
                <a:buChar char="•"/>
              </a:pPr>
              <a:r>
                <a:rPr lang="en-US" sz="1604" spc="-48">
                  <a:solidFill>
                    <a:srgbClr val="000000"/>
                  </a:solidFill>
                  <a:latin typeface="Avenir"/>
                </a:rPr>
                <a:t>perceived burdensomness</a:t>
              </a:r>
            </a:p>
            <a:p>
              <a:pPr marL="346516" indent="-173258" lvl="1">
                <a:lnSpc>
                  <a:spcPts val="1749"/>
                </a:lnSpc>
                <a:buFont typeface="Arial"/>
                <a:buChar char="•"/>
              </a:pPr>
              <a:r>
                <a:rPr lang="en-US" sz="1604" spc="-48">
                  <a:solidFill>
                    <a:srgbClr val="000000"/>
                  </a:solidFill>
                  <a:latin typeface="Avenir"/>
                </a:rPr>
                <a:t>resilience</a:t>
              </a:r>
            </a:p>
            <a:p>
              <a:pPr marL="346516" indent="-173258" lvl="1">
                <a:lnSpc>
                  <a:spcPts val="1749"/>
                </a:lnSpc>
                <a:buFont typeface="Arial"/>
                <a:buChar char="•"/>
              </a:pPr>
              <a:r>
                <a:rPr lang="en-US" sz="1604" spc="-48">
                  <a:solidFill>
                    <a:srgbClr val="000000"/>
                  </a:solidFill>
                  <a:latin typeface="Avenir"/>
                </a:rPr>
                <a:t>goals</a:t>
              </a:r>
            </a:p>
            <a:p>
              <a:pPr marL="346516" indent="-173258" lvl="1">
                <a:lnSpc>
                  <a:spcPts val="1749"/>
                </a:lnSpc>
                <a:buFont typeface="Arial"/>
                <a:buChar char="•"/>
              </a:pPr>
              <a:r>
                <a:rPr lang="en-US" sz="1604" spc="-48">
                  <a:solidFill>
                    <a:srgbClr val="000000"/>
                  </a:solidFill>
                  <a:latin typeface="Avenir"/>
                </a:rPr>
                <a:t>social support</a:t>
              </a:r>
            </a:p>
          </p:txBody>
        </p:sp>
        <p:grpSp>
          <p:nvGrpSpPr>
            <p:cNvPr name="Group 44" id="44"/>
            <p:cNvGrpSpPr/>
            <p:nvPr/>
          </p:nvGrpSpPr>
          <p:grpSpPr>
            <a:xfrm rot="0">
              <a:off x="621971" y="2834945"/>
              <a:ext cx="2920969" cy="1535680"/>
              <a:chOff x="0" y="0"/>
              <a:chExt cx="380641" cy="200119"/>
            </a:xfrm>
          </p:grpSpPr>
          <p:sp>
            <p:nvSpPr>
              <p:cNvPr name="Freeform 45" id="45"/>
              <p:cNvSpPr/>
              <p:nvPr/>
            </p:nvSpPr>
            <p:spPr>
              <a:xfrm flipH="false" flipV="false" rot="0">
                <a:off x="0" y="0"/>
                <a:ext cx="380641" cy="200119"/>
              </a:xfrm>
              <a:custGeom>
                <a:avLst/>
                <a:gdLst/>
                <a:ahLst/>
                <a:cxnLst/>
                <a:rect r="r" b="b" t="t" l="l"/>
                <a:pathLst>
                  <a:path h="200119" w="380641">
                    <a:moveTo>
                      <a:pt x="42539" y="0"/>
                    </a:moveTo>
                    <a:lnTo>
                      <a:pt x="338101" y="0"/>
                    </a:lnTo>
                    <a:cubicBezTo>
                      <a:pt x="361595" y="0"/>
                      <a:pt x="380641" y="19046"/>
                      <a:pt x="380641" y="42539"/>
                    </a:cubicBezTo>
                    <a:lnTo>
                      <a:pt x="380641" y="157580"/>
                    </a:lnTo>
                    <a:cubicBezTo>
                      <a:pt x="380641" y="168862"/>
                      <a:pt x="376159" y="179682"/>
                      <a:pt x="368181" y="187660"/>
                    </a:cubicBezTo>
                    <a:cubicBezTo>
                      <a:pt x="360204" y="195637"/>
                      <a:pt x="349384" y="200119"/>
                      <a:pt x="338101" y="200119"/>
                    </a:cubicBezTo>
                    <a:lnTo>
                      <a:pt x="42539" y="200119"/>
                    </a:lnTo>
                    <a:cubicBezTo>
                      <a:pt x="31257" y="200119"/>
                      <a:pt x="20437" y="195637"/>
                      <a:pt x="12460" y="187660"/>
                    </a:cubicBezTo>
                    <a:cubicBezTo>
                      <a:pt x="4482" y="179682"/>
                      <a:pt x="0" y="168862"/>
                      <a:pt x="0" y="157580"/>
                    </a:cubicBezTo>
                    <a:lnTo>
                      <a:pt x="0" y="42539"/>
                    </a:lnTo>
                    <a:cubicBezTo>
                      <a:pt x="0" y="31257"/>
                      <a:pt x="4482" y="20437"/>
                      <a:pt x="12460" y="12460"/>
                    </a:cubicBezTo>
                    <a:cubicBezTo>
                      <a:pt x="20437" y="4482"/>
                      <a:pt x="31257" y="0"/>
                      <a:pt x="42539" y="0"/>
                    </a:cubicBezTo>
                    <a:close/>
                  </a:path>
                </a:pathLst>
              </a:custGeom>
              <a:solidFill>
                <a:srgbClr val="046779"/>
              </a:solidFill>
              <a:ln w="19050" cap="sq">
                <a:solidFill>
                  <a:srgbClr val="FFFFFF"/>
                </a:solidFill>
                <a:prstDash val="solid"/>
                <a:miter/>
              </a:ln>
            </p:spPr>
          </p:sp>
          <p:sp>
            <p:nvSpPr>
              <p:cNvPr name="TextBox 46" id="46"/>
              <p:cNvSpPr txBox="true"/>
              <p:nvPr/>
            </p:nvSpPr>
            <p:spPr>
              <a:xfrm>
                <a:off x="0" y="-47625"/>
                <a:ext cx="380641" cy="247744"/>
              </a:xfrm>
              <a:prstGeom prst="rect">
                <a:avLst/>
              </a:prstGeom>
            </p:spPr>
            <p:txBody>
              <a:bodyPr anchor="ctr" rtlCol="false" tIns="50800" lIns="50800" bIns="50800" rIns="50800"/>
              <a:lstStyle/>
              <a:p>
                <a:pPr algn="ctr">
                  <a:lnSpc>
                    <a:spcPts val="1759"/>
                  </a:lnSpc>
                </a:pPr>
              </a:p>
            </p:txBody>
          </p:sp>
        </p:grpSp>
        <p:grpSp>
          <p:nvGrpSpPr>
            <p:cNvPr name="Group 47" id="47"/>
            <p:cNvGrpSpPr/>
            <p:nvPr/>
          </p:nvGrpSpPr>
          <p:grpSpPr>
            <a:xfrm rot="0">
              <a:off x="607192" y="5349222"/>
              <a:ext cx="2920969" cy="1113675"/>
              <a:chOff x="0" y="0"/>
              <a:chExt cx="380641" cy="145127"/>
            </a:xfrm>
          </p:grpSpPr>
          <p:sp>
            <p:nvSpPr>
              <p:cNvPr name="Freeform 48" id="48"/>
              <p:cNvSpPr/>
              <p:nvPr/>
            </p:nvSpPr>
            <p:spPr>
              <a:xfrm flipH="false" flipV="false" rot="0">
                <a:off x="0" y="0"/>
                <a:ext cx="380641" cy="145127"/>
              </a:xfrm>
              <a:custGeom>
                <a:avLst/>
                <a:gdLst/>
                <a:ahLst/>
                <a:cxnLst/>
                <a:rect r="r" b="b" t="t" l="l"/>
                <a:pathLst>
                  <a:path h="145127" w="380641">
                    <a:moveTo>
                      <a:pt x="42539" y="0"/>
                    </a:moveTo>
                    <a:lnTo>
                      <a:pt x="338101" y="0"/>
                    </a:lnTo>
                    <a:cubicBezTo>
                      <a:pt x="361595" y="0"/>
                      <a:pt x="380641" y="19046"/>
                      <a:pt x="380641" y="42539"/>
                    </a:cubicBezTo>
                    <a:lnTo>
                      <a:pt x="380641" y="102587"/>
                    </a:lnTo>
                    <a:cubicBezTo>
                      <a:pt x="380641" y="113869"/>
                      <a:pt x="376159" y="124689"/>
                      <a:pt x="368181" y="132667"/>
                    </a:cubicBezTo>
                    <a:cubicBezTo>
                      <a:pt x="360204" y="140645"/>
                      <a:pt x="349384" y="145127"/>
                      <a:pt x="338101" y="145127"/>
                    </a:cubicBezTo>
                    <a:lnTo>
                      <a:pt x="42539" y="145127"/>
                    </a:lnTo>
                    <a:cubicBezTo>
                      <a:pt x="31257" y="145127"/>
                      <a:pt x="20437" y="140645"/>
                      <a:pt x="12460" y="132667"/>
                    </a:cubicBezTo>
                    <a:cubicBezTo>
                      <a:pt x="4482" y="124689"/>
                      <a:pt x="0" y="113869"/>
                      <a:pt x="0" y="102587"/>
                    </a:cubicBezTo>
                    <a:lnTo>
                      <a:pt x="0" y="42539"/>
                    </a:lnTo>
                    <a:cubicBezTo>
                      <a:pt x="0" y="31257"/>
                      <a:pt x="4482" y="20437"/>
                      <a:pt x="12460" y="12460"/>
                    </a:cubicBezTo>
                    <a:cubicBezTo>
                      <a:pt x="20437" y="4482"/>
                      <a:pt x="31257" y="0"/>
                      <a:pt x="42539" y="0"/>
                    </a:cubicBezTo>
                    <a:close/>
                  </a:path>
                </a:pathLst>
              </a:custGeom>
              <a:solidFill>
                <a:srgbClr val="046779"/>
              </a:solidFill>
              <a:ln w="19050" cap="sq">
                <a:solidFill>
                  <a:srgbClr val="FFFFFF"/>
                </a:solidFill>
                <a:prstDash val="solid"/>
                <a:miter/>
              </a:ln>
            </p:spPr>
          </p:sp>
          <p:sp>
            <p:nvSpPr>
              <p:cNvPr name="TextBox 49" id="49"/>
              <p:cNvSpPr txBox="true"/>
              <p:nvPr/>
            </p:nvSpPr>
            <p:spPr>
              <a:xfrm>
                <a:off x="0" y="-47625"/>
                <a:ext cx="380641" cy="192752"/>
              </a:xfrm>
              <a:prstGeom prst="rect">
                <a:avLst/>
              </a:prstGeom>
            </p:spPr>
            <p:txBody>
              <a:bodyPr anchor="ctr" rtlCol="false" tIns="50800" lIns="50800" bIns="50800" rIns="50800"/>
              <a:lstStyle/>
              <a:p>
                <a:pPr algn="ctr">
                  <a:lnSpc>
                    <a:spcPts val="1759"/>
                  </a:lnSpc>
                </a:pPr>
              </a:p>
            </p:txBody>
          </p:sp>
        </p:grpSp>
        <p:grpSp>
          <p:nvGrpSpPr>
            <p:cNvPr name="Group 50" id="50"/>
            <p:cNvGrpSpPr/>
            <p:nvPr/>
          </p:nvGrpSpPr>
          <p:grpSpPr>
            <a:xfrm rot="0">
              <a:off x="621971" y="7434295"/>
              <a:ext cx="2920969" cy="1163945"/>
              <a:chOff x="0" y="0"/>
              <a:chExt cx="380641" cy="151677"/>
            </a:xfrm>
          </p:grpSpPr>
          <p:sp>
            <p:nvSpPr>
              <p:cNvPr name="Freeform 51" id="51"/>
              <p:cNvSpPr/>
              <p:nvPr/>
            </p:nvSpPr>
            <p:spPr>
              <a:xfrm flipH="false" flipV="false" rot="0">
                <a:off x="0" y="0"/>
                <a:ext cx="380641" cy="151677"/>
              </a:xfrm>
              <a:custGeom>
                <a:avLst/>
                <a:gdLst/>
                <a:ahLst/>
                <a:cxnLst/>
                <a:rect r="r" b="b" t="t" l="l"/>
                <a:pathLst>
                  <a:path h="151677" w="380641">
                    <a:moveTo>
                      <a:pt x="42539" y="0"/>
                    </a:moveTo>
                    <a:lnTo>
                      <a:pt x="338101" y="0"/>
                    </a:lnTo>
                    <a:cubicBezTo>
                      <a:pt x="361595" y="0"/>
                      <a:pt x="380641" y="19046"/>
                      <a:pt x="380641" y="42539"/>
                    </a:cubicBezTo>
                    <a:lnTo>
                      <a:pt x="380641" y="109138"/>
                    </a:lnTo>
                    <a:cubicBezTo>
                      <a:pt x="380641" y="120420"/>
                      <a:pt x="376159" y="131240"/>
                      <a:pt x="368181" y="139218"/>
                    </a:cubicBezTo>
                    <a:cubicBezTo>
                      <a:pt x="360204" y="147196"/>
                      <a:pt x="349384" y="151677"/>
                      <a:pt x="338101" y="151677"/>
                    </a:cubicBezTo>
                    <a:lnTo>
                      <a:pt x="42539" y="151677"/>
                    </a:lnTo>
                    <a:cubicBezTo>
                      <a:pt x="31257" y="151677"/>
                      <a:pt x="20437" y="147196"/>
                      <a:pt x="12460" y="139218"/>
                    </a:cubicBezTo>
                    <a:cubicBezTo>
                      <a:pt x="4482" y="131240"/>
                      <a:pt x="0" y="120420"/>
                      <a:pt x="0" y="109138"/>
                    </a:cubicBezTo>
                    <a:lnTo>
                      <a:pt x="0" y="42539"/>
                    </a:lnTo>
                    <a:cubicBezTo>
                      <a:pt x="0" y="31257"/>
                      <a:pt x="4482" y="20437"/>
                      <a:pt x="12460" y="12460"/>
                    </a:cubicBezTo>
                    <a:cubicBezTo>
                      <a:pt x="20437" y="4482"/>
                      <a:pt x="31257" y="0"/>
                      <a:pt x="42539" y="0"/>
                    </a:cubicBezTo>
                    <a:close/>
                  </a:path>
                </a:pathLst>
              </a:custGeom>
              <a:solidFill>
                <a:srgbClr val="046779"/>
              </a:solidFill>
              <a:ln w="19050" cap="sq">
                <a:solidFill>
                  <a:srgbClr val="FFFFFF"/>
                </a:solidFill>
                <a:prstDash val="solid"/>
                <a:miter/>
              </a:ln>
            </p:spPr>
          </p:sp>
          <p:sp>
            <p:nvSpPr>
              <p:cNvPr name="TextBox 52" id="52"/>
              <p:cNvSpPr txBox="true"/>
              <p:nvPr/>
            </p:nvSpPr>
            <p:spPr>
              <a:xfrm>
                <a:off x="0" y="-47625"/>
                <a:ext cx="380641" cy="199302"/>
              </a:xfrm>
              <a:prstGeom prst="rect">
                <a:avLst/>
              </a:prstGeom>
            </p:spPr>
            <p:txBody>
              <a:bodyPr anchor="ctr" rtlCol="false" tIns="50800" lIns="50800" bIns="50800" rIns="50800"/>
              <a:lstStyle/>
              <a:p>
                <a:pPr algn="ctr">
                  <a:lnSpc>
                    <a:spcPts val="1759"/>
                  </a:lnSpc>
                </a:pPr>
              </a:p>
            </p:txBody>
          </p:sp>
        </p:grpSp>
        <p:sp>
          <p:nvSpPr>
            <p:cNvPr name="TextBox 53" id="53"/>
            <p:cNvSpPr txBox="true"/>
            <p:nvPr/>
          </p:nvSpPr>
          <p:spPr>
            <a:xfrm rot="0">
              <a:off x="713652" y="1973180"/>
              <a:ext cx="2708049" cy="6511133"/>
            </a:xfrm>
            <a:prstGeom prst="rect">
              <a:avLst/>
            </a:prstGeom>
          </p:spPr>
          <p:txBody>
            <a:bodyPr anchor="t" rtlCol="false" tIns="0" lIns="0" bIns="0" rIns="0">
              <a:spAutoFit/>
            </a:bodyPr>
            <a:lstStyle/>
            <a:p>
              <a:pPr algn="ctr">
                <a:lnSpc>
                  <a:spcPts val="2186"/>
                </a:lnSpc>
              </a:pPr>
            </a:p>
            <a:p>
              <a:pPr algn="ctr">
                <a:lnSpc>
                  <a:spcPts val="2186"/>
                </a:lnSpc>
              </a:pPr>
            </a:p>
            <a:p>
              <a:pPr algn="ctr">
                <a:lnSpc>
                  <a:spcPts val="2186"/>
                </a:lnSpc>
              </a:pPr>
            </a:p>
            <a:p>
              <a:pPr algn="ctr">
                <a:lnSpc>
                  <a:spcPts val="2077"/>
                </a:lnSpc>
              </a:pPr>
              <a:r>
                <a:rPr lang="en-US" sz="1905" spc="-57">
                  <a:solidFill>
                    <a:srgbClr val="FFFFFF"/>
                  </a:solidFill>
                  <a:latin typeface="Avenir Bold"/>
                </a:rPr>
                <a:t>personality traits, biological/ genetic risk factors, etc.</a:t>
              </a:r>
            </a:p>
            <a:p>
              <a:pPr algn="ctr">
                <a:lnSpc>
                  <a:spcPts val="2186"/>
                </a:lnSpc>
              </a:pPr>
            </a:p>
            <a:p>
              <a:pPr algn="ctr">
                <a:lnSpc>
                  <a:spcPts val="1968"/>
                </a:lnSpc>
              </a:pPr>
            </a:p>
            <a:p>
              <a:pPr algn="ctr">
                <a:lnSpc>
                  <a:spcPts val="1093"/>
                </a:lnSpc>
              </a:pPr>
            </a:p>
            <a:p>
              <a:pPr algn="ctr">
                <a:lnSpc>
                  <a:spcPts val="1093"/>
                </a:lnSpc>
              </a:pPr>
            </a:p>
            <a:p>
              <a:pPr algn="ctr">
                <a:lnSpc>
                  <a:spcPts val="1093"/>
                </a:lnSpc>
              </a:pPr>
            </a:p>
            <a:p>
              <a:pPr algn="ctr">
                <a:lnSpc>
                  <a:spcPts val="1093"/>
                </a:lnSpc>
              </a:pPr>
            </a:p>
            <a:p>
              <a:pPr algn="ctr">
                <a:lnSpc>
                  <a:spcPts val="2186"/>
                </a:lnSpc>
              </a:pPr>
              <a:r>
                <a:rPr lang="en-US" sz="2006" spc="-60">
                  <a:solidFill>
                    <a:srgbClr val="FFFFFF"/>
                  </a:solidFill>
                  <a:latin typeface="Avenir Bold"/>
                </a:rPr>
                <a:t>environment + social context</a:t>
              </a:r>
            </a:p>
            <a:p>
              <a:pPr algn="ctr">
                <a:lnSpc>
                  <a:spcPts val="1968"/>
                </a:lnSpc>
              </a:pPr>
            </a:p>
            <a:p>
              <a:pPr algn="ctr">
                <a:lnSpc>
                  <a:spcPts val="2186"/>
                </a:lnSpc>
              </a:pPr>
            </a:p>
            <a:p>
              <a:pPr algn="ctr">
                <a:lnSpc>
                  <a:spcPts val="2186"/>
                </a:lnSpc>
              </a:pPr>
            </a:p>
            <a:p>
              <a:pPr algn="ctr">
                <a:lnSpc>
                  <a:spcPts val="2186"/>
                </a:lnSpc>
              </a:pPr>
            </a:p>
            <a:p>
              <a:pPr algn="ctr">
                <a:lnSpc>
                  <a:spcPts val="2186"/>
                </a:lnSpc>
                <a:spcBef>
                  <a:spcPct val="0"/>
                </a:spcBef>
              </a:pPr>
              <a:r>
                <a:rPr lang="en-US" sz="2006" spc="-60">
                  <a:solidFill>
                    <a:srgbClr val="FFFFFF"/>
                  </a:solidFill>
                  <a:latin typeface="Avenir Bold"/>
                </a:rPr>
                <a:t>triggering life events</a:t>
              </a:r>
            </a:p>
          </p:txBody>
        </p:sp>
        <p:sp>
          <p:nvSpPr>
            <p:cNvPr name="Freeform 54" id="54"/>
            <p:cNvSpPr/>
            <p:nvPr/>
          </p:nvSpPr>
          <p:spPr>
            <a:xfrm flipH="false" flipV="false" rot="0">
              <a:off x="1788398" y="4586833"/>
              <a:ext cx="558557" cy="558557"/>
            </a:xfrm>
            <a:custGeom>
              <a:avLst/>
              <a:gdLst/>
              <a:ahLst/>
              <a:cxnLst/>
              <a:rect r="r" b="b" t="t" l="l"/>
              <a:pathLst>
                <a:path h="558557" w="558557">
                  <a:moveTo>
                    <a:pt x="0" y="0"/>
                  </a:moveTo>
                  <a:lnTo>
                    <a:pt x="558557" y="0"/>
                  </a:lnTo>
                  <a:lnTo>
                    <a:pt x="558557" y="558557"/>
                  </a:lnTo>
                  <a:lnTo>
                    <a:pt x="0" y="55855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55" id="55"/>
            <p:cNvSpPr/>
            <p:nvPr/>
          </p:nvSpPr>
          <p:spPr>
            <a:xfrm flipH="false" flipV="false" rot="0">
              <a:off x="1832595" y="6666731"/>
              <a:ext cx="558557" cy="558557"/>
            </a:xfrm>
            <a:custGeom>
              <a:avLst/>
              <a:gdLst/>
              <a:ahLst/>
              <a:cxnLst/>
              <a:rect r="r" b="b" t="t" l="l"/>
              <a:pathLst>
                <a:path h="558557" w="558557">
                  <a:moveTo>
                    <a:pt x="0" y="0"/>
                  </a:moveTo>
                  <a:lnTo>
                    <a:pt x="558557" y="0"/>
                  </a:lnTo>
                  <a:lnTo>
                    <a:pt x="558557" y="558556"/>
                  </a:lnTo>
                  <a:lnTo>
                    <a:pt x="0" y="55855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56" id="56"/>
            <p:cNvGrpSpPr/>
            <p:nvPr/>
          </p:nvGrpSpPr>
          <p:grpSpPr>
            <a:xfrm rot="0">
              <a:off x="7460147" y="2937715"/>
              <a:ext cx="1606481" cy="864072"/>
              <a:chOff x="0" y="0"/>
              <a:chExt cx="209346" cy="112600"/>
            </a:xfrm>
          </p:grpSpPr>
          <p:sp>
            <p:nvSpPr>
              <p:cNvPr name="Freeform 57" id="57"/>
              <p:cNvSpPr/>
              <p:nvPr/>
            </p:nvSpPr>
            <p:spPr>
              <a:xfrm flipH="false" flipV="false" rot="0">
                <a:off x="0" y="0"/>
                <a:ext cx="209346" cy="112600"/>
              </a:xfrm>
              <a:custGeom>
                <a:avLst/>
                <a:gdLst/>
                <a:ahLst/>
                <a:cxnLst/>
                <a:rect r="r" b="b" t="t" l="l"/>
                <a:pathLst>
                  <a:path h="112600" w="209346">
                    <a:moveTo>
                      <a:pt x="56300" y="0"/>
                    </a:moveTo>
                    <a:lnTo>
                      <a:pt x="153046" y="0"/>
                    </a:lnTo>
                    <a:cubicBezTo>
                      <a:pt x="167977" y="0"/>
                      <a:pt x="182297" y="5932"/>
                      <a:pt x="192856" y="16490"/>
                    </a:cubicBezTo>
                    <a:cubicBezTo>
                      <a:pt x="203414" y="27048"/>
                      <a:pt x="209346" y="41368"/>
                      <a:pt x="209346" y="56300"/>
                    </a:cubicBezTo>
                    <a:lnTo>
                      <a:pt x="209346" y="56300"/>
                    </a:lnTo>
                    <a:cubicBezTo>
                      <a:pt x="209346" y="71232"/>
                      <a:pt x="203414" y="85552"/>
                      <a:pt x="192856" y="96110"/>
                    </a:cubicBezTo>
                    <a:cubicBezTo>
                      <a:pt x="182297" y="106668"/>
                      <a:pt x="167977" y="112600"/>
                      <a:pt x="153046" y="112600"/>
                    </a:cubicBezTo>
                    <a:lnTo>
                      <a:pt x="56300" y="112600"/>
                    </a:lnTo>
                    <a:cubicBezTo>
                      <a:pt x="41368" y="112600"/>
                      <a:pt x="27048" y="106668"/>
                      <a:pt x="16490" y="96110"/>
                    </a:cubicBezTo>
                    <a:cubicBezTo>
                      <a:pt x="5932" y="85552"/>
                      <a:pt x="0" y="71232"/>
                      <a:pt x="0" y="56300"/>
                    </a:cubicBezTo>
                    <a:lnTo>
                      <a:pt x="0" y="56300"/>
                    </a:lnTo>
                    <a:cubicBezTo>
                      <a:pt x="0" y="41368"/>
                      <a:pt x="5932" y="27048"/>
                      <a:pt x="16490" y="16490"/>
                    </a:cubicBezTo>
                    <a:cubicBezTo>
                      <a:pt x="27048" y="5932"/>
                      <a:pt x="41368" y="0"/>
                      <a:pt x="56300" y="0"/>
                    </a:cubicBezTo>
                    <a:close/>
                  </a:path>
                </a:pathLst>
              </a:custGeom>
              <a:solidFill>
                <a:srgbClr val="3246A4"/>
              </a:solidFill>
              <a:ln w="19050" cap="sq">
                <a:solidFill>
                  <a:srgbClr val="FFFFFF"/>
                </a:solidFill>
                <a:prstDash val="solid"/>
                <a:miter/>
              </a:ln>
            </p:spPr>
          </p:sp>
          <p:sp>
            <p:nvSpPr>
              <p:cNvPr name="TextBox 58" id="58"/>
              <p:cNvSpPr txBox="true"/>
              <p:nvPr/>
            </p:nvSpPr>
            <p:spPr>
              <a:xfrm>
                <a:off x="0" y="-47625"/>
                <a:ext cx="209346" cy="160225"/>
              </a:xfrm>
              <a:prstGeom prst="rect">
                <a:avLst/>
              </a:prstGeom>
            </p:spPr>
            <p:txBody>
              <a:bodyPr anchor="ctr" rtlCol="false" tIns="50800" lIns="50800" bIns="50800" rIns="50800"/>
              <a:lstStyle/>
              <a:p>
                <a:pPr algn="ctr">
                  <a:lnSpc>
                    <a:spcPts val="1759"/>
                  </a:lnSpc>
                </a:pPr>
              </a:p>
            </p:txBody>
          </p:sp>
        </p:grpSp>
        <p:sp>
          <p:nvSpPr>
            <p:cNvPr name="TextBox 59" id="59"/>
            <p:cNvSpPr txBox="true"/>
            <p:nvPr/>
          </p:nvSpPr>
          <p:spPr>
            <a:xfrm rot="0">
              <a:off x="7105298" y="3188541"/>
              <a:ext cx="2316178" cy="343372"/>
            </a:xfrm>
            <a:prstGeom prst="rect">
              <a:avLst/>
            </a:prstGeom>
          </p:spPr>
          <p:txBody>
            <a:bodyPr anchor="t" rtlCol="false" tIns="0" lIns="0" bIns="0" rIns="0">
              <a:spAutoFit/>
            </a:bodyPr>
            <a:lstStyle/>
            <a:p>
              <a:pPr algn="ctr">
                <a:lnSpc>
                  <a:spcPts val="1749"/>
                </a:lnSpc>
                <a:spcBef>
                  <a:spcPct val="0"/>
                </a:spcBef>
              </a:pPr>
              <a:r>
                <a:rPr lang="en-US" sz="1604" spc="-48">
                  <a:solidFill>
                    <a:srgbClr val="FFFFFF"/>
                  </a:solidFill>
                  <a:latin typeface="Avenir Bold"/>
                </a:rPr>
                <a:t>entrapment</a:t>
              </a:r>
            </a:p>
          </p:txBody>
        </p:sp>
        <p:sp>
          <p:nvSpPr>
            <p:cNvPr name="TextBox 60" id="60"/>
            <p:cNvSpPr txBox="true"/>
            <p:nvPr/>
          </p:nvSpPr>
          <p:spPr>
            <a:xfrm rot="0">
              <a:off x="11547342" y="5977239"/>
              <a:ext cx="4184707" cy="3358399"/>
            </a:xfrm>
            <a:prstGeom prst="rect">
              <a:avLst/>
            </a:prstGeom>
          </p:spPr>
          <p:txBody>
            <a:bodyPr anchor="t" rtlCol="false" tIns="0" lIns="0" bIns="0" rIns="0">
              <a:spAutoFit/>
            </a:bodyPr>
            <a:lstStyle/>
            <a:p>
              <a:pPr algn="ctr">
                <a:lnSpc>
                  <a:spcPts val="1749"/>
                </a:lnSpc>
              </a:pPr>
              <a:r>
                <a:rPr lang="en-US" sz="1604" spc="-48">
                  <a:solidFill>
                    <a:srgbClr val="000000"/>
                  </a:solidFill>
                  <a:latin typeface="Avenir Bold"/>
                </a:rPr>
                <a:t>Volitional</a:t>
              </a:r>
            </a:p>
            <a:p>
              <a:pPr algn="ctr">
                <a:lnSpc>
                  <a:spcPts val="1749"/>
                </a:lnSpc>
              </a:pPr>
              <a:r>
                <a:rPr lang="en-US" sz="1604" spc="-48">
                  <a:solidFill>
                    <a:srgbClr val="000000"/>
                  </a:solidFill>
                  <a:latin typeface="Avenir Bold"/>
                </a:rPr>
                <a:t>Moderators</a:t>
              </a:r>
            </a:p>
            <a:p>
              <a:pPr algn="ctr">
                <a:lnSpc>
                  <a:spcPts val="1530"/>
                </a:lnSpc>
              </a:pPr>
            </a:p>
            <a:p>
              <a:pPr marL="346516" indent="-173258" lvl="1">
                <a:lnSpc>
                  <a:spcPts val="1749"/>
                </a:lnSpc>
                <a:buFont typeface="Arial"/>
                <a:buChar char="•"/>
              </a:pPr>
              <a:r>
                <a:rPr lang="en-US" sz="1604" spc="-48">
                  <a:solidFill>
                    <a:srgbClr val="000000"/>
                  </a:solidFill>
                  <a:latin typeface="Avenir"/>
                </a:rPr>
                <a:t>access to lethal means</a:t>
              </a:r>
            </a:p>
            <a:p>
              <a:pPr marL="346516" indent="-173258" lvl="1">
                <a:lnSpc>
                  <a:spcPts val="1749"/>
                </a:lnSpc>
                <a:buFont typeface="Arial"/>
                <a:buChar char="•"/>
              </a:pPr>
              <a:r>
                <a:rPr lang="en-US" sz="1604" spc="-48">
                  <a:solidFill>
                    <a:srgbClr val="000000"/>
                  </a:solidFill>
                  <a:latin typeface="Avenir"/>
                </a:rPr>
                <a:t>fearlessness re. death</a:t>
              </a:r>
            </a:p>
            <a:p>
              <a:pPr marL="346516" indent="-173258" lvl="1">
                <a:lnSpc>
                  <a:spcPts val="1749"/>
                </a:lnSpc>
                <a:buFont typeface="Arial"/>
                <a:buChar char="•"/>
              </a:pPr>
              <a:r>
                <a:rPr lang="en-US" sz="1604" spc="-48">
                  <a:solidFill>
                    <a:srgbClr val="000000"/>
                  </a:solidFill>
                  <a:latin typeface="Avenir"/>
                </a:rPr>
                <a:t>prior attempts/ past behavior</a:t>
              </a:r>
            </a:p>
            <a:p>
              <a:pPr marL="346516" indent="-173258" lvl="1">
                <a:lnSpc>
                  <a:spcPts val="1749"/>
                </a:lnSpc>
                <a:buFont typeface="Arial"/>
                <a:buChar char="•"/>
              </a:pPr>
              <a:r>
                <a:rPr lang="en-US" sz="1604" spc="-48">
                  <a:solidFill>
                    <a:srgbClr val="000000"/>
                  </a:solidFill>
                  <a:latin typeface="Avenir"/>
                </a:rPr>
                <a:t>exposure to suicide</a:t>
              </a:r>
            </a:p>
            <a:p>
              <a:pPr marL="346516" indent="-173258" lvl="1">
                <a:lnSpc>
                  <a:spcPts val="1749"/>
                </a:lnSpc>
                <a:buFont typeface="Arial"/>
                <a:buChar char="•"/>
              </a:pPr>
              <a:r>
                <a:rPr lang="en-US" sz="1604" spc="-48">
                  <a:solidFill>
                    <a:srgbClr val="000000"/>
                  </a:solidFill>
                  <a:latin typeface="Avenir"/>
                </a:rPr>
                <a:t>impulsivity</a:t>
              </a:r>
            </a:p>
            <a:p>
              <a:pPr marL="346516" indent="-173258" lvl="1">
                <a:lnSpc>
                  <a:spcPts val="1749"/>
                </a:lnSpc>
                <a:buFont typeface="Arial"/>
                <a:buChar char="•"/>
              </a:pPr>
              <a:r>
                <a:rPr lang="en-US" sz="1604" spc="-48">
                  <a:solidFill>
                    <a:srgbClr val="000000"/>
                  </a:solidFill>
                  <a:latin typeface="Avenir"/>
                </a:rPr>
                <a:t>sensitivity to pain</a:t>
              </a:r>
            </a:p>
            <a:p>
              <a:pPr marL="346516" indent="-173258" lvl="1">
                <a:lnSpc>
                  <a:spcPts val="1749"/>
                </a:lnSpc>
                <a:buFont typeface="Arial"/>
                <a:buChar char="•"/>
              </a:pPr>
              <a:r>
                <a:rPr lang="en-US" sz="1604" spc="-48">
                  <a:solidFill>
                    <a:srgbClr val="000000"/>
                  </a:solidFill>
                  <a:latin typeface="Avenir"/>
                </a:rPr>
                <a:t>planning/ visualization of suicide/ death</a:t>
              </a:r>
            </a:p>
            <a:p>
              <a:pPr>
                <a:lnSpc>
                  <a:spcPts val="1749"/>
                </a:lnSpc>
              </a:pPr>
            </a:p>
          </p:txBody>
        </p:sp>
        <p:sp>
          <p:nvSpPr>
            <p:cNvPr name="Freeform 61" id="61"/>
            <p:cNvSpPr/>
            <p:nvPr/>
          </p:nvSpPr>
          <p:spPr>
            <a:xfrm flipH="false" flipV="false" rot="-5400000">
              <a:off x="5771109" y="4156686"/>
              <a:ext cx="1840137" cy="775158"/>
            </a:xfrm>
            <a:custGeom>
              <a:avLst/>
              <a:gdLst/>
              <a:ahLst/>
              <a:cxnLst/>
              <a:rect r="r" b="b" t="t" l="l"/>
              <a:pathLst>
                <a:path h="775158" w="1840137">
                  <a:moveTo>
                    <a:pt x="0" y="0"/>
                  </a:moveTo>
                  <a:lnTo>
                    <a:pt x="1840136" y="0"/>
                  </a:lnTo>
                  <a:lnTo>
                    <a:pt x="1840136" y="775158"/>
                  </a:lnTo>
                  <a:lnTo>
                    <a:pt x="0" y="77515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62" id="62"/>
            <p:cNvSpPr/>
            <p:nvPr/>
          </p:nvSpPr>
          <p:spPr>
            <a:xfrm flipH="false" flipV="false" rot="-5400000">
              <a:off x="8752974" y="4211615"/>
              <a:ext cx="1840137" cy="775158"/>
            </a:xfrm>
            <a:custGeom>
              <a:avLst/>
              <a:gdLst/>
              <a:ahLst/>
              <a:cxnLst/>
              <a:rect r="r" b="b" t="t" l="l"/>
              <a:pathLst>
                <a:path h="775158" w="1840137">
                  <a:moveTo>
                    <a:pt x="0" y="0"/>
                  </a:moveTo>
                  <a:lnTo>
                    <a:pt x="1840137" y="0"/>
                  </a:lnTo>
                  <a:lnTo>
                    <a:pt x="1840137" y="775157"/>
                  </a:lnTo>
                  <a:lnTo>
                    <a:pt x="0" y="77515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63" id="63"/>
            <p:cNvSpPr/>
            <p:nvPr/>
          </p:nvSpPr>
          <p:spPr>
            <a:xfrm flipH="false" flipV="false" rot="-5400000">
              <a:off x="12539024" y="4156686"/>
              <a:ext cx="1840137" cy="775158"/>
            </a:xfrm>
            <a:custGeom>
              <a:avLst/>
              <a:gdLst/>
              <a:ahLst/>
              <a:cxnLst/>
              <a:rect r="r" b="b" t="t" l="l"/>
              <a:pathLst>
                <a:path h="775158" w="1840137">
                  <a:moveTo>
                    <a:pt x="0" y="0"/>
                  </a:moveTo>
                  <a:lnTo>
                    <a:pt x="1840136" y="0"/>
                  </a:lnTo>
                  <a:lnTo>
                    <a:pt x="1840136" y="775158"/>
                  </a:lnTo>
                  <a:lnTo>
                    <a:pt x="0" y="77515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64" id="64"/>
            <p:cNvSpPr txBox="true"/>
            <p:nvPr/>
          </p:nvSpPr>
          <p:spPr>
            <a:xfrm rot="0">
              <a:off x="5262762" y="1241547"/>
              <a:ext cx="6659873" cy="371749"/>
            </a:xfrm>
            <a:prstGeom prst="rect">
              <a:avLst/>
            </a:prstGeom>
          </p:spPr>
          <p:txBody>
            <a:bodyPr anchor="t" rtlCol="false" tIns="0" lIns="0" bIns="0" rIns="0">
              <a:spAutoFit/>
            </a:bodyPr>
            <a:lstStyle/>
            <a:p>
              <a:pPr algn="ctr">
                <a:lnSpc>
                  <a:spcPts val="1902"/>
                </a:lnSpc>
                <a:spcBef>
                  <a:spcPct val="0"/>
                </a:spcBef>
              </a:pPr>
              <a:r>
                <a:rPr lang="en-US" sz="1745" spc="-52">
                  <a:solidFill>
                    <a:srgbClr val="FFFFFF"/>
                  </a:solidFill>
                  <a:latin typeface="Avenir Bold Italics"/>
                </a:rPr>
                <a:t>Suicidal ideation and/or intent is formed.</a:t>
              </a:r>
            </a:p>
          </p:txBody>
        </p:sp>
        <p:sp>
          <p:nvSpPr>
            <p:cNvPr name="TextBox 65" id="65"/>
            <p:cNvSpPr txBox="true"/>
            <p:nvPr/>
          </p:nvSpPr>
          <p:spPr>
            <a:xfrm rot="0">
              <a:off x="147239" y="1385664"/>
              <a:ext cx="3929269" cy="691936"/>
            </a:xfrm>
            <a:prstGeom prst="rect">
              <a:avLst/>
            </a:prstGeom>
          </p:spPr>
          <p:txBody>
            <a:bodyPr anchor="t" rtlCol="false" tIns="0" lIns="0" bIns="0" rIns="0">
              <a:spAutoFit/>
            </a:bodyPr>
            <a:lstStyle/>
            <a:p>
              <a:pPr algn="ctr">
                <a:lnSpc>
                  <a:spcPts val="1902"/>
                </a:lnSpc>
                <a:spcBef>
                  <a:spcPct val="0"/>
                </a:spcBef>
              </a:pPr>
              <a:r>
                <a:rPr lang="en-US" sz="1745" spc="-52">
                  <a:solidFill>
                    <a:srgbClr val="FFFFFF"/>
                  </a:solidFill>
                  <a:latin typeface="Avenir Bold Italics"/>
                </a:rPr>
                <a:t>Background factors that contribute to elevated risk.</a:t>
              </a:r>
            </a:p>
          </p:txBody>
        </p:sp>
        <p:sp>
          <p:nvSpPr>
            <p:cNvPr name="TextBox 66" id="66"/>
            <p:cNvSpPr txBox="true"/>
            <p:nvPr/>
          </p:nvSpPr>
          <p:spPr>
            <a:xfrm rot="0">
              <a:off x="14174399" y="1241547"/>
              <a:ext cx="3301214" cy="371749"/>
            </a:xfrm>
            <a:prstGeom prst="rect">
              <a:avLst/>
            </a:prstGeom>
          </p:spPr>
          <p:txBody>
            <a:bodyPr anchor="t" rtlCol="false" tIns="0" lIns="0" bIns="0" rIns="0">
              <a:spAutoFit/>
            </a:bodyPr>
            <a:lstStyle/>
            <a:p>
              <a:pPr algn="ctr">
                <a:lnSpc>
                  <a:spcPts val="1902"/>
                </a:lnSpc>
                <a:spcBef>
                  <a:spcPct val="0"/>
                </a:spcBef>
              </a:pPr>
              <a:r>
                <a:rPr lang="en-US" sz="1745" spc="-52">
                  <a:solidFill>
                    <a:srgbClr val="FFFFFF"/>
                  </a:solidFill>
                  <a:latin typeface="Avenir Bold Italics"/>
                </a:rPr>
                <a:t>Suicidal action taken.</a:t>
              </a:r>
            </a:p>
          </p:txBody>
        </p:sp>
      </p:grpSp>
      <p:sp>
        <p:nvSpPr>
          <p:cNvPr name="TextBox 67" id="67"/>
          <p:cNvSpPr txBox="true"/>
          <p:nvPr/>
        </p:nvSpPr>
        <p:spPr>
          <a:xfrm rot="0">
            <a:off x="2427692" y="9473473"/>
            <a:ext cx="12946111" cy="459522"/>
          </a:xfrm>
          <a:prstGeom prst="rect">
            <a:avLst/>
          </a:prstGeom>
        </p:spPr>
        <p:txBody>
          <a:bodyPr anchor="t" rtlCol="false" tIns="0" lIns="0" bIns="0" rIns="0">
            <a:spAutoFit/>
          </a:bodyPr>
          <a:lstStyle/>
          <a:p>
            <a:pPr>
              <a:lnSpc>
                <a:spcPts val="1667"/>
              </a:lnSpc>
              <a:spcBef>
                <a:spcPct val="0"/>
              </a:spcBef>
            </a:pPr>
            <a:r>
              <a:rPr lang="en-US" sz="1529" spc="-45">
                <a:solidFill>
                  <a:srgbClr val="000000"/>
                </a:solidFill>
                <a:latin typeface="Avenir"/>
              </a:rPr>
              <a:t>O'Connor RC, Kirtley OJ. The integrated motivational-volitional model of suicidal behaviour. Philos Trans R Soc Lond B Biol Sci. 2018 Sep 5;373(1754):20170268. doi: 10.1098/rstb.2017.0268. PMID: 30012735; PMCID: PMC6053985.</a:t>
            </a:r>
          </a:p>
        </p:txBody>
      </p:sp>
      <p:grpSp>
        <p:nvGrpSpPr>
          <p:cNvPr name="Group 68" id="68"/>
          <p:cNvGrpSpPr/>
          <p:nvPr/>
        </p:nvGrpSpPr>
        <p:grpSpPr>
          <a:xfrm rot="0">
            <a:off x="15286558" y="9334644"/>
            <a:ext cx="2756635" cy="667781"/>
            <a:chOff x="0" y="0"/>
            <a:chExt cx="3675513" cy="890375"/>
          </a:xfrm>
        </p:grpSpPr>
        <p:sp>
          <p:nvSpPr>
            <p:cNvPr name="Freeform 69" id="69"/>
            <p:cNvSpPr/>
            <p:nvPr/>
          </p:nvSpPr>
          <p:spPr>
            <a:xfrm flipH="false" flipV="false" rot="0">
              <a:off x="496798" y="0"/>
              <a:ext cx="3178715" cy="890375"/>
            </a:xfrm>
            <a:custGeom>
              <a:avLst/>
              <a:gdLst/>
              <a:ahLst/>
              <a:cxnLst/>
              <a:rect r="r" b="b" t="t" l="l"/>
              <a:pathLst>
                <a:path h="890375" w="3178715">
                  <a:moveTo>
                    <a:pt x="0" y="0"/>
                  </a:moveTo>
                  <a:lnTo>
                    <a:pt x="3178715" y="0"/>
                  </a:lnTo>
                  <a:lnTo>
                    <a:pt x="3178715" y="890375"/>
                  </a:lnTo>
                  <a:lnTo>
                    <a:pt x="0" y="890375"/>
                  </a:lnTo>
                  <a:lnTo>
                    <a:pt x="0" y="0"/>
                  </a:lnTo>
                  <a:close/>
                </a:path>
              </a:pathLst>
            </a:custGeom>
            <a:blipFill>
              <a:blip r:embed="rId13"/>
              <a:stretch>
                <a:fillRect l="-21726" t="0" r="-4994" b="-282543"/>
              </a:stretch>
            </a:blipFill>
          </p:spPr>
        </p:sp>
        <p:sp>
          <p:nvSpPr>
            <p:cNvPr name="Freeform 70" id="70"/>
            <p:cNvSpPr/>
            <p:nvPr/>
          </p:nvSpPr>
          <p:spPr>
            <a:xfrm flipH="false" flipV="false" rot="0">
              <a:off x="0" y="179608"/>
              <a:ext cx="392308" cy="526639"/>
            </a:xfrm>
            <a:custGeom>
              <a:avLst/>
              <a:gdLst/>
              <a:ahLst/>
              <a:cxnLst/>
              <a:rect r="r" b="b" t="t" l="l"/>
              <a:pathLst>
                <a:path h="526639" w="392308">
                  <a:moveTo>
                    <a:pt x="0" y="0"/>
                  </a:moveTo>
                  <a:lnTo>
                    <a:pt x="392308" y="0"/>
                  </a:lnTo>
                  <a:lnTo>
                    <a:pt x="392308" y="526639"/>
                  </a:lnTo>
                  <a:lnTo>
                    <a:pt x="0" y="526639"/>
                  </a:lnTo>
                  <a:lnTo>
                    <a:pt x="0" y="0"/>
                  </a:lnTo>
                  <a:close/>
                </a:path>
              </a:pathLst>
            </a:custGeom>
            <a:blipFill>
              <a:blip r:embed="rId14"/>
              <a:stretch>
                <a:fillRect l="-24099" t="0" r="-213117" b="-151202"/>
              </a:stretch>
            </a:blipFill>
          </p:spPr>
        </p:sp>
        <p:sp>
          <p:nvSpPr>
            <p:cNvPr name="Freeform 71" id="71"/>
            <p:cNvSpPr/>
            <p:nvPr/>
          </p:nvSpPr>
          <p:spPr>
            <a:xfrm flipH="false" flipV="false" rot="0">
              <a:off x="139511" y="259451"/>
              <a:ext cx="392308" cy="526639"/>
            </a:xfrm>
            <a:custGeom>
              <a:avLst/>
              <a:gdLst/>
              <a:ahLst/>
              <a:cxnLst/>
              <a:rect r="r" b="b" t="t" l="l"/>
              <a:pathLst>
                <a:path h="526639" w="392308">
                  <a:moveTo>
                    <a:pt x="0" y="0"/>
                  </a:moveTo>
                  <a:lnTo>
                    <a:pt x="392308" y="0"/>
                  </a:lnTo>
                  <a:lnTo>
                    <a:pt x="392308" y="526639"/>
                  </a:lnTo>
                  <a:lnTo>
                    <a:pt x="0" y="526639"/>
                  </a:lnTo>
                  <a:lnTo>
                    <a:pt x="0" y="0"/>
                  </a:lnTo>
                  <a:close/>
                </a:path>
              </a:pathLst>
            </a:custGeom>
            <a:blipFill>
              <a:blip r:embed="rId15"/>
              <a:stretch>
                <a:fillRect l="-204421" t="-140732" r="-32796" b="-10470"/>
              </a:stretch>
            </a:blip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5286558" y="9334644"/>
            <a:ext cx="2756635" cy="667781"/>
            <a:chOff x="0" y="0"/>
            <a:chExt cx="3675513" cy="890375"/>
          </a:xfrm>
        </p:grpSpPr>
        <p:sp>
          <p:nvSpPr>
            <p:cNvPr name="Freeform 3" id="3"/>
            <p:cNvSpPr/>
            <p:nvPr/>
          </p:nvSpPr>
          <p:spPr>
            <a:xfrm flipH="false" flipV="false" rot="0">
              <a:off x="496798" y="0"/>
              <a:ext cx="3178715" cy="890375"/>
            </a:xfrm>
            <a:custGeom>
              <a:avLst/>
              <a:gdLst/>
              <a:ahLst/>
              <a:cxnLst/>
              <a:rect r="r" b="b" t="t" l="l"/>
              <a:pathLst>
                <a:path h="890375" w="3178715">
                  <a:moveTo>
                    <a:pt x="0" y="0"/>
                  </a:moveTo>
                  <a:lnTo>
                    <a:pt x="3178715" y="0"/>
                  </a:lnTo>
                  <a:lnTo>
                    <a:pt x="3178715" y="890375"/>
                  </a:lnTo>
                  <a:lnTo>
                    <a:pt x="0" y="890375"/>
                  </a:lnTo>
                  <a:lnTo>
                    <a:pt x="0" y="0"/>
                  </a:lnTo>
                  <a:close/>
                </a:path>
              </a:pathLst>
            </a:custGeom>
            <a:blipFill>
              <a:blip r:embed="rId2"/>
              <a:stretch>
                <a:fillRect l="-21726" t="0" r="-4994" b="-282543"/>
              </a:stretch>
            </a:blipFill>
          </p:spPr>
        </p:sp>
        <p:sp>
          <p:nvSpPr>
            <p:cNvPr name="Freeform 4" id="4"/>
            <p:cNvSpPr/>
            <p:nvPr/>
          </p:nvSpPr>
          <p:spPr>
            <a:xfrm flipH="false" flipV="false" rot="0">
              <a:off x="0" y="179608"/>
              <a:ext cx="392308" cy="526639"/>
            </a:xfrm>
            <a:custGeom>
              <a:avLst/>
              <a:gdLst/>
              <a:ahLst/>
              <a:cxnLst/>
              <a:rect r="r" b="b" t="t" l="l"/>
              <a:pathLst>
                <a:path h="526639" w="392308">
                  <a:moveTo>
                    <a:pt x="0" y="0"/>
                  </a:moveTo>
                  <a:lnTo>
                    <a:pt x="392308" y="0"/>
                  </a:lnTo>
                  <a:lnTo>
                    <a:pt x="392308" y="526639"/>
                  </a:lnTo>
                  <a:lnTo>
                    <a:pt x="0" y="526639"/>
                  </a:lnTo>
                  <a:lnTo>
                    <a:pt x="0" y="0"/>
                  </a:lnTo>
                  <a:close/>
                </a:path>
              </a:pathLst>
            </a:custGeom>
            <a:blipFill>
              <a:blip r:embed="rId3"/>
              <a:stretch>
                <a:fillRect l="-24099" t="0" r="-213117" b="-151202"/>
              </a:stretch>
            </a:blipFill>
          </p:spPr>
        </p:sp>
        <p:sp>
          <p:nvSpPr>
            <p:cNvPr name="Freeform 5" id="5"/>
            <p:cNvSpPr/>
            <p:nvPr/>
          </p:nvSpPr>
          <p:spPr>
            <a:xfrm flipH="false" flipV="false" rot="0">
              <a:off x="139511" y="259451"/>
              <a:ext cx="392308" cy="526639"/>
            </a:xfrm>
            <a:custGeom>
              <a:avLst/>
              <a:gdLst/>
              <a:ahLst/>
              <a:cxnLst/>
              <a:rect r="r" b="b" t="t" l="l"/>
              <a:pathLst>
                <a:path h="526639" w="392308">
                  <a:moveTo>
                    <a:pt x="0" y="0"/>
                  </a:moveTo>
                  <a:lnTo>
                    <a:pt x="392308" y="0"/>
                  </a:lnTo>
                  <a:lnTo>
                    <a:pt x="392308" y="526639"/>
                  </a:lnTo>
                  <a:lnTo>
                    <a:pt x="0" y="526639"/>
                  </a:lnTo>
                  <a:lnTo>
                    <a:pt x="0" y="0"/>
                  </a:lnTo>
                  <a:close/>
                </a:path>
              </a:pathLst>
            </a:custGeom>
            <a:blipFill>
              <a:blip r:embed="rId4"/>
              <a:stretch>
                <a:fillRect l="-204421" t="-140732" r="-32796" b="-10470"/>
              </a:stretch>
            </a:blipFill>
          </p:spPr>
        </p:sp>
      </p:grpSp>
      <p:grpSp>
        <p:nvGrpSpPr>
          <p:cNvPr name="Group 6" id="6"/>
          <p:cNvGrpSpPr/>
          <p:nvPr/>
        </p:nvGrpSpPr>
        <p:grpSpPr>
          <a:xfrm rot="0">
            <a:off x="-252911" y="0"/>
            <a:ext cx="6658721" cy="13154396"/>
            <a:chOff x="0" y="0"/>
            <a:chExt cx="1753737" cy="3464532"/>
          </a:xfrm>
        </p:grpSpPr>
        <p:sp>
          <p:nvSpPr>
            <p:cNvPr name="Freeform 7" id="7"/>
            <p:cNvSpPr/>
            <p:nvPr/>
          </p:nvSpPr>
          <p:spPr>
            <a:xfrm flipH="false" flipV="false" rot="0">
              <a:off x="0" y="0"/>
              <a:ext cx="1753737" cy="3464532"/>
            </a:xfrm>
            <a:custGeom>
              <a:avLst/>
              <a:gdLst/>
              <a:ahLst/>
              <a:cxnLst/>
              <a:rect r="r" b="b" t="t" l="l"/>
              <a:pathLst>
                <a:path h="3464532" w="1753737">
                  <a:moveTo>
                    <a:pt x="0" y="0"/>
                  </a:moveTo>
                  <a:lnTo>
                    <a:pt x="1753737" y="0"/>
                  </a:lnTo>
                  <a:lnTo>
                    <a:pt x="1753737" y="3464532"/>
                  </a:lnTo>
                  <a:lnTo>
                    <a:pt x="0" y="3464532"/>
                  </a:lnTo>
                  <a:close/>
                </a:path>
              </a:pathLst>
            </a:custGeom>
            <a:solidFill>
              <a:srgbClr val="5271FF"/>
            </a:solidFill>
          </p:spPr>
        </p:sp>
        <p:sp>
          <p:nvSpPr>
            <p:cNvPr name="TextBox 8" id="8"/>
            <p:cNvSpPr txBox="true"/>
            <p:nvPr/>
          </p:nvSpPr>
          <p:spPr>
            <a:xfrm>
              <a:off x="0" y="0"/>
              <a:ext cx="1753737" cy="3464532"/>
            </a:xfrm>
            <a:prstGeom prst="rect">
              <a:avLst/>
            </a:prstGeom>
          </p:spPr>
          <p:txBody>
            <a:bodyPr anchor="ctr" rtlCol="false" tIns="50800" lIns="50800" bIns="50800" rIns="50800"/>
            <a:lstStyle/>
            <a:p>
              <a:pPr algn="ctr">
                <a:lnSpc>
                  <a:spcPts val="2499"/>
                </a:lnSpc>
              </a:pPr>
            </a:p>
          </p:txBody>
        </p:sp>
      </p:grpSp>
      <p:sp>
        <p:nvSpPr>
          <p:cNvPr name="TextBox 9" id="9"/>
          <p:cNvSpPr txBox="true"/>
          <p:nvPr/>
        </p:nvSpPr>
        <p:spPr>
          <a:xfrm rot="0">
            <a:off x="424964" y="4010862"/>
            <a:ext cx="5741120" cy="2057841"/>
          </a:xfrm>
          <a:prstGeom prst="rect">
            <a:avLst/>
          </a:prstGeom>
        </p:spPr>
        <p:txBody>
          <a:bodyPr anchor="t" rtlCol="false" tIns="0" lIns="0" bIns="0" rIns="0">
            <a:spAutoFit/>
          </a:bodyPr>
          <a:lstStyle/>
          <a:p>
            <a:pPr>
              <a:lnSpc>
                <a:spcPts val="7850"/>
              </a:lnSpc>
            </a:pPr>
            <a:r>
              <a:rPr lang="en-US" sz="5607" spc="448">
                <a:solidFill>
                  <a:srgbClr val="FFFFFF"/>
                </a:solidFill>
                <a:latin typeface="Avenir Bold"/>
              </a:rPr>
              <a:t>IDENTIFYING ENTRAPMENT</a:t>
            </a:r>
          </a:p>
        </p:txBody>
      </p:sp>
      <p:sp>
        <p:nvSpPr>
          <p:cNvPr name="TextBox 10" id="10"/>
          <p:cNvSpPr txBox="true"/>
          <p:nvPr/>
        </p:nvSpPr>
        <p:spPr>
          <a:xfrm rot="0">
            <a:off x="7050469" y="4229937"/>
            <a:ext cx="10741018" cy="2983202"/>
          </a:xfrm>
          <a:prstGeom prst="rect">
            <a:avLst/>
          </a:prstGeom>
        </p:spPr>
        <p:txBody>
          <a:bodyPr anchor="t" rtlCol="false" tIns="0" lIns="0" bIns="0" rIns="0">
            <a:spAutoFit/>
          </a:bodyPr>
          <a:lstStyle/>
          <a:p>
            <a:pPr>
              <a:lnSpc>
                <a:spcPts val="3294"/>
              </a:lnSpc>
              <a:spcBef>
                <a:spcPct val="0"/>
              </a:spcBef>
            </a:pPr>
            <a:r>
              <a:rPr lang="en-US" sz="3294" spc="-32">
                <a:solidFill>
                  <a:srgbClr val="000000"/>
                </a:solidFill>
                <a:latin typeface="Avenir"/>
              </a:rPr>
              <a:t>1. I often have the feeling that I would just like to run away</a:t>
            </a:r>
          </a:p>
          <a:p>
            <a:pPr>
              <a:lnSpc>
                <a:spcPts val="3294"/>
              </a:lnSpc>
              <a:spcBef>
                <a:spcPct val="0"/>
              </a:spcBef>
            </a:pPr>
          </a:p>
          <a:p>
            <a:pPr>
              <a:lnSpc>
                <a:spcPts val="3294"/>
              </a:lnSpc>
              <a:spcBef>
                <a:spcPct val="0"/>
              </a:spcBef>
            </a:pPr>
            <a:r>
              <a:rPr lang="en-US" sz="3294" spc="-32">
                <a:solidFill>
                  <a:srgbClr val="000000"/>
                </a:solidFill>
                <a:latin typeface="Avenir"/>
              </a:rPr>
              <a:t>2. I feel powerless to change things</a:t>
            </a:r>
          </a:p>
          <a:p>
            <a:pPr>
              <a:lnSpc>
                <a:spcPts val="3294"/>
              </a:lnSpc>
              <a:spcBef>
                <a:spcPct val="0"/>
              </a:spcBef>
            </a:pPr>
          </a:p>
          <a:p>
            <a:pPr>
              <a:lnSpc>
                <a:spcPts val="3294"/>
              </a:lnSpc>
              <a:spcBef>
                <a:spcPct val="0"/>
              </a:spcBef>
            </a:pPr>
            <a:r>
              <a:rPr lang="en-US" sz="3294" spc="-32">
                <a:solidFill>
                  <a:srgbClr val="000000"/>
                </a:solidFill>
                <a:latin typeface="Avenir"/>
              </a:rPr>
              <a:t>3. I feel trapped inside myself</a:t>
            </a:r>
          </a:p>
          <a:p>
            <a:pPr>
              <a:lnSpc>
                <a:spcPts val="3294"/>
              </a:lnSpc>
              <a:spcBef>
                <a:spcPct val="0"/>
              </a:spcBef>
            </a:pPr>
          </a:p>
          <a:p>
            <a:pPr>
              <a:lnSpc>
                <a:spcPts val="3294"/>
              </a:lnSpc>
              <a:spcBef>
                <a:spcPct val="0"/>
              </a:spcBef>
            </a:pPr>
            <a:r>
              <a:rPr lang="en-US" sz="3294" spc="-32">
                <a:solidFill>
                  <a:srgbClr val="000000"/>
                </a:solidFill>
                <a:latin typeface="Avenir"/>
              </a:rPr>
              <a:t>4. I feel I’m in a deep hole I can’t get out of</a:t>
            </a:r>
          </a:p>
        </p:txBody>
      </p:sp>
      <p:sp>
        <p:nvSpPr>
          <p:cNvPr name="TextBox 11" id="11"/>
          <p:cNvSpPr txBox="true"/>
          <p:nvPr/>
        </p:nvSpPr>
        <p:spPr>
          <a:xfrm rot="0">
            <a:off x="6970259" y="3073861"/>
            <a:ext cx="10901437" cy="504576"/>
          </a:xfrm>
          <a:prstGeom prst="rect">
            <a:avLst/>
          </a:prstGeom>
        </p:spPr>
        <p:txBody>
          <a:bodyPr anchor="t" rtlCol="false" tIns="0" lIns="0" bIns="0" rIns="0">
            <a:spAutoFit/>
          </a:bodyPr>
          <a:lstStyle/>
          <a:p>
            <a:pPr algn="ctr">
              <a:lnSpc>
                <a:spcPts val="3365"/>
              </a:lnSpc>
              <a:spcBef>
                <a:spcPct val="0"/>
              </a:spcBef>
            </a:pPr>
            <a:r>
              <a:rPr lang="en-US" sz="3365" spc="-33">
                <a:solidFill>
                  <a:srgbClr val="000000"/>
                </a:solidFill>
                <a:latin typeface="Avenir Bold"/>
              </a:rPr>
              <a:t>THE 4-ITEM ENTRAPMENT SCALE SHORT-FORM (E-SF)</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751348" y="471322"/>
            <a:ext cx="11291846" cy="8863321"/>
          </a:xfrm>
          <a:custGeom>
            <a:avLst/>
            <a:gdLst/>
            <a:ahLst/>
            <a:cxnLst/>
            <a:rect r="r" b="b" t="t" l="l"/>
            <a:pathLst>
              <a:path h="8863321" w="11291846">
                <a:moveTo>
                  <a:pt x="0" y="0"/>
                </a:moveTo>
                <a:lnTo>
                  <a:pt x="11291845" y="0"/>
                </a:lnTo>
                <a:lnTo>
                  <a:pt x="11291845" y="8863322"/>
                </a:lnTo>
                <a:lnTo>
                  <a:pt x="0" y="8863322"/>
                </a:lnTo>
                <a:lnTo>
                  <a:pt x="0" y="0"/>
                </a:lnTo>
                <a:close/>
              </a:path>
            </a:pathLst>
          </a:custGeom>
          <a:blipFill>
            <a:blip r:embed="rId2"/>
            <a:stretch>
              <a:fillRect l="-4863" t="0" r="0" b="0"/>
            </a:stretch>
          </a:blipFill>
        </p:spPr>
      </p:sp>
      <p:grpSp>
        <p:nvGrpSpPr>
          <p:cNvPr name="Group 3" id="3"/>
          <p:cNvGrpSpPr/>
          <p:nvPr/>
        </p:nvGrpSpPr>
        <p:grpSpPr>
          <a:xfrm rot="0">
            <a:off x="15286558" y="9334644"/>
            <a:ext cx="2756635" cy="667781"/>
            <a:chOff x="0" y="0"/>
            <a:chExt cx="3675513" cy="890375"/>
          </a:xfrm>
        </p:grpSpPr>
        <p:sp>
          <p:nvSpPr>
            <p:cNvPr name="Freeform 4" id="4"/>
            <p:cNvSpPr/>
            <p:nvPr/>
          </p:nvSpPr>
          <p:spPr>
            <a:xfrm flipH="false" flipV="false" rot="0">
              <a:off x="496798" y="0"/>
              <a:ext cx="3178715" cy="890375"/>
            </a:xfrm>
            <a:custGeom>
              <a:avLst/>
              <a:gdLst/>
              <a:ahLst/>
              <a:cxnLst/>
              <a:rect r="r" b="b" t="t" l="l"/>
              <a:pathLst>
                <a:path h="890375" w="3178715">
                  <a:moveTo>
                    <a:pt x="0" y="0"/>
                  </a:moveTo>
                  <a:lnTo>
                    <a:pt x="3178715" y="0"/>
                  </a:lnTo>
                  <a:lnTo>
                    <a:pt x="3178715" y="890375"/>
                  </a:lnTo>
                  <a:lnTo>
                    <a:pt x="0" y="890375"/>
                  </a:lnTo>
                  <a:lnTo>
                    <a:pt x="0" y="0"/>
                  </a:lnTo>
                  <a:close/>
                </a:path>
              </a:pathLst>
            </a:custGeom>
            <a:blipFill>
              <a:blip r:embed="rId3"/>
              <a:stretch>
                <a:fillRect l="-21726" t="0" r="-4994" b="-282543"/>
              </a:stretch>
            </a:blipFill>
          </p:spPr>
        </p:sp>
        <p:sp>
          <p:nvSpPr>
            <p:cNvPr name="Freeform 5" id="5"/>
            <p:cNvSpPr/>
            <p:nvPr/>
          </p:nvSpPr>
          <p:spPr>
            <a:xfrm flipH="false" flipV="false" rot="0">
              <a:off x="0" y="179608"/>
              <a:ext cx="392308" cy="526639"/>
            </a:xfrm>
            <a:custGeom>
              <a:avLst/>
              <a:gdLst/>
              <a:ahLst/>
              <a:cxnLst/>
              <a:rect r="r" b="b" t="t" l="l"/>
              <a:pathLst>
                <a:path h="526639" w="392308">
                  <a:moveTo>
                    <a:pt x="0" y="0"/>
                  </a:moveTo>
                  <a:lnTo>
                    <a:pt x="392308" y="0"/>
                  </a:lnTo>
                  <a:lnTo>
                    <a:pt x="392308" y="526639"/>
                  </a:lnTo>
                  <a:lnTo>
                    <a:pt x="0" y="526639"/>
                  </a:lnTo>
                  <a:lnTo>
                    <a:pt x="0" y="0"/>
                  </a:lnTo>
                  <a:close/>
                </a:path>
              </a:pathLst>
            </a:custGeom>
            <a:blipFill>
              <a:blip r:embed="rId4"/>
              <a:stretch>
                <a:fillRect l="-24099" t="0" r="-213117" b="-151202"/>
              </a:stretch>
            </a:blipFill>
          </p:spPr>
        </p:sp>
        <p:sp>
          <p:nvSpPr>
            <p:cNvPr name="Freeform 6" id="6"/>
            <p:cNvSpPr/>
            <p:nvPr/>
          </p:nvSpPr>
          <p:spPr>
            <a:xfrm flipH="false" flipV="false" rot="0">
              <a:off x="139511" y="259451"/>
              <a:ext cx="392308" cy="526639"/>
            </a:xfrm>
            <a:custGeom>
              <a:avLst/>
              <a:gdLst/>
              <a:ahLst/>
              <a:cxnLst/>
              <a:rect r="r" b="b" t="t" l="l"/>
              <a:pathLst>
                <a:path h="526639" w="392308">
                  <a:moveTo>
                    <a:pt x="0" y="0"/>
                  </a:moveTo>
                  <a:lnTo>
                    <a:pt x="392308" y="0"/>
                  </a:lnTo>
                  <a:lnTo>
                    <a:pt x="392308" y="526639"/>
                  </a:lnTo>
                  <a:lnTo>
                    <a:pt x="0" y="526639"/>
                  </a:lnTo>
                  <a:lnTo>
                    <a:pt x="0" y="0"/>
                  </a:lnTo>
                  <a:close/>
                </a:path>
              </a:pathLst>
            </a:custGeom>
            <a:blipFill>
              <a:blip r:embed="rId5"/>
              <a:stretch>
                <a:fillRect l="-204421" t="-140732" r="-32796" b="-10470"/>
              </a:stretch>
            </a:blipFill>
          </p:spPr>
        </p:sp>
      </p:grpSp>
      <p:grpSp>
        <p:nvGrpSpPr>
          <p:cNvPr name="Group 7" id="7"/>
          <p:cNvGrpSpPr/>
          <p:nvPr/>
        </p:nvGrpSpPr>
        <p:grpSpPr>
          <a:xfrm rot="0">
            <a:off x="-252911" y="0"/>
            <a:ext cx="6658721" cy="13154396"/>
            <a:chOff x="0" y="0"/>
            <a:chExt cx="1753737" cy="3464532"/>
          </a:xfrm>
        </p:grpSpPr>
        <p:sp>
          <p:nvSpPr>
            <p:cNvPr name="Freeform 8" id="8"/>
            <p:cNvSpPr/>
            <p:nvPr/>
          </p:nvSpPr>
          <p:spPr>
            <a:xfrm flipH="false" flipV="false" rot="0">
              <a:off x="0" y="0"/>
              <a:ext cx="1753737" cy="3464532"/>
            </a:xfrm>
            <a:custGeom>
              <a:avLst/>
              <a:gdLst/>
              <a:ahLst/>
              <a:cxnLst/>
              <a:rect r="r" b="b" t="t" l="l"/>
              <a:pathLst>
                <a:path h="3464532" w="1753737">
                  <a:moveTo>
                    <a:pt x="0" y="0"/>
                  </a:moveTo>
                  <a:lnTo>
                    <a:pt x="1753737" y="0"/>
                  </a:lnTo>
                  <a:lnTo>
                    <a:pt x="1753737" y="3464532"/>
                  </a:lnTo>
                  <a:lnTo>
                    <a:pt x="0" y="3464532"/>
                  </a:lnTo>
                  <a:close/>
                </a:path>
              </a:pathLst>
            </a:custGeom>
            <a:solidFill>
              <a:srgbClr val="5271FF"/>
            </a:solidFill>
          </p:spPr>
        </p:sp>
        <p:sp>
          <p:nvSpPr>
            <p:cNvPr name="TextBox 9" id="9"/>
            <p:cNvSpPr txBox="true"/>
            <p:nvPr/>
          </p:nvSpPr>
          <p:spPr>
            <a:xfrm>
              <a:off x="0" y="0"/>
              <a:ext cx="1753737" cy="3464532"/>
            </a:xfrm>
            <a:prstGeom prst="rect">
              <a:avLst/>
            </a:prstGeom>
          </p:spPr>
          <p:txBody>
            <a:bodyPr anchor="ctr" rtlCol="false" tIns="50800" lIns="50800" bIns="50800" rIns="50800"/>
            <a:lstStyle/>
            <a:p>
              <a:pPr algn="ctr">
                <a:lnSpc>
                  <a:spcPts val="2499"/>
                </a:lnSpc>
              </a:pPr>
            </a:p>
          </p:txBody>
        </p:sp>
      </p:grpSp>
      <p:sp>
        <p:nvSpPr>
          <p:cNvPr name="TextBox 10" id="10"/>
          <p:cNvSpPr txBox="true"/>
          <p:nvPr/>
        </p:nvSpPr>
        <p:spPr>
          <a:xfrm rot="0">
            <a:off x="664690" y="3509742"/>
            <a:ext cx="5741120" cy="3048441"/>
          </a:xfrm>
          <a:prstGeom prst="rect">
            <a:avLst/>
          </a:prstGeom>
        </p:spPr>
        <p:txBody>
          <a:bodyPr anchor="t" rtlCol="false" tIns="0" lIns="0" bIns="0" rIns="0">
            <a:spAutoFit/>
          </a:bodyPr>
          <a:lstStyle/>
          <a:p>
            <a:pPr>
              <a:lnSpc>
                <a:spcPts val="7850"/>
              </a:lnSpc>
            </a:pPr>
            <a:r>
              <a:rPr lang="en-US" sz="5607" spc="448">
                <a:solidFill>
                  <a:srgbClr val="FFFFFF"/>
                </a:solidFill>
                <a:latin typeface="Avenir Bold"/>
              </a:rPr>
              <a:t>MONITORING VOLITIONAL FACTORS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123254"/>
        </a:solidFill>
      </p:bgPr>
    </p:bg>
    <p:spTree>
      <p:nvGrpSpPr>
        <p:cNvPr id="1" name=""/>
        <p:cNvGrpSpPr/>
        <p:nvPr/>
      </p:nvGrpSpPr>
      <p:grpSpPr>
        <a:xfrm>
          <a:off x="0" y="0"/>
          <a:ext cx="0" cy="0"/>
          <a:chOff x="0" y="0"/>
          <a:chExt cx="0" cy="0"/>
        </a:xfrm>
      </p:grpSpPr>
      <p:grpSp>
        <p:nvGrpSpPr>
          <p:cNvPr name="Group 2" id="2"/>
          <p:cNvGrpSpPr/>
          <p:nvPr/>
        </p:nvGrpSpPr>
        <p:grpSpPr>
          <a:xfrm rot="0">
            <a:off x="8671522" y="-1066800"/>
            <a:ext cx="9616478" cy="11353800"/>
            <a:chOff x="0" y="0"/>
            <a:chExt cx="2532735" cy="2990301"/>
          </a:xfrm>
        </p:grpSpPr>
        <p:sp>
          <p:nvSpPr>
            <p:cNvPr name="Freeform 3" id="3"/>
            <p:cNvSpPr/>
            <p:nvPr/>
          </p:nvSpPr>
          <p:spPr>
            <a:xfrm flipH="false" flipV="false" rot="0">
              <a:off x="0" y="0"/>
              <a:ext cx="2532735" cy="2990301"/>
            </a:xfrm>
            <a:custGeom>
              <a:avLst/>
              <a:gdLst/>
              <a:ahLst/>
              <a:cxnLst/>
              <a:rect r="r" b="b" t="t" l="l"/>
              <a:pathLst>
                <a:path h="2990301" w="2532735">
                  <a:moveTo>
                    <a:pt x="0" y="0"/>
                  </a:moveTo>
                  <a:lnTo>
                    <a:pt x="2532735" y="0"/>
                  </a:lnTo>
                  <a:lnTo>
                    <a:pt x="2532735" y="2990301"/>
                  </a:lnTo>
                  <a:lnTo>
                    <a:pt x="0" y="2990301"/>
                  </a:lnTo>
                  <a:close/>
                </a:path>
              </a:pathLst>
            </a:custGeom>
            <a:solidFill>
              <a:srgbClr val="FFFFFF"/>
            </a:solidFill>
          </p:spPr>
        </p:sp>
        <p:sp>
          <p:nvSpPr>
            <p:cNvPr name="TextBox 4" id="4"/>
            <p:cNvSpPr txBox="true"/>
            <p:nvPr/>
          </p:nvSpPr>
          <p:spPr>
            <a:xfrm>
              <a:off x="0" y="-57150"/>
              <a:ext cx="2532735" cy="3047451"/>
            </a:xfrm>
            <a:prstGeom prst="rect">
              <a:avLst/>
            </a:prstGeom>
          </p:spPr>
          <p:txBody>
            <a:bodyPr anchor="ctr" rtlCol="false" tIns="50800" lIns="50800" bIns="50800" rIns="50800"/>
            <a:lstStyle/>
            <a:p>
              <a:pPr algn="ctr">
                <a:lnSpc>
                  <a:spcPts val="2800"/>
                </a:lnSpc>
              </a:pPr>
            </a:p>
          </p:txBody>
        </p:sp>
      </p:grpSp>
      <p:sp>
        <p:nvSpPr>
          <p:cNvPr name="TextBox 5" id="5"/>
          <p:cNvSpPr txBox="true"/>
          <p:nvPr/>
        </p:nvSpPr>
        <p:spPr>
          <a:xfrm rot="0">
            <a:off x="10062169" y="560550"/>
            <a:ext cx="7621944" cy="2491328"/>
          </a:xfrm>
          <a:prstGeom prst="rect">
            <a:avLst/>
          </a:prstGeom>
        </p:spPr>
        <p:txBody>
          <a:bodyPr anchor="t" rtlCol="false" tIns="0" lIns="0" bIns="0" rIns="0">
            <a:spAutoFit/>
          </a:bodyPr>
          <a:lstStyle/>
          <a:p>
            <a:pPr algn="l" marL="0" indent="0" lvl="0">
              <a:lnSpc>
                <a:spcPts val="9813"/>
              </a:lnSpc>
              <a:spcBef>
                <a:spcPct val="0"/>
              </a:spcBef>
            </a:pPr>
            <a:r>
              <a:rPr lang="en-US" sz="8178" spc="-122">
                <a:solidFill>
                  <a:srgbClr val="000000"/>
                </a:solidFill>
                <a:latin typeface="Georgia Pro Bold"/>
              </a:rPr>
              <a:t>The</a:t>
            </a:r>
            <a:r>
              <a:rPr lang="en-US" sz="8178" spc="-122">
                <a:solidFill>
                  <a:srgbClr val="FFFFFF"/>
                </a:solidFill>
                <a:latin typeface="Georgia Pro Bold"/>
              </a:rPr>
              <a:t> Iceberg</a:t>
            </a:r>
            <a:r>
              <a:rPr lang="en-US" sz="8178" spc="-122">
                <a:solidFill>
                  <a:srgbClr val="000000"/>
                </a:solidFill>
                <a:latin typeface="Georgia Pro Bold"/>
              </a:rPr>
              <a:t> Analogy</a:t>
            </a:r>
          </a:p>
        </p:txBody>
      </p:sp>
      <p:grpSp>
        <p:nvGrpSpPr>
          <p:cNvPr name="Group 6" id="6"/>
          <p:cNvGrpSpPr/>
          <p:nvPr/>
        </p:nvGrpSpPr>
        <p:grpSpPr>
          <a:xfrm rot="0">
            <a:off x="775058" y="901879"/>
            <a:ext cx="7049946" cy="8483242"/>
            <a:chOff x="0" y="0"/>
            <a:chExt cx="9399928" cy="11310990"/>
          </a:xfrm>
        </p:grpSpPr>
        <p:pic>
          <p:nvPicPr>
            <p:cNvPr name="Picture 7" id="7"/>
            <p:cNvPicPr>
              <a:picLocks noChangeAspect="true"/>
            </p:cNvPicPr>
            <p:nvPr/>
          </p:nvPicPr>
          <p:blipFill>
            <a:blip r:embed="rId2"/>
            <a:srcRect l="21873" t="0" r="22757" b="0"/>
            <a:stretch>
              <a:fillRect/>
            </a:stretch>
          </p:blipFill>
          <p:spPr>
            <a:xfrm flipH="false" flipV="false">
              <a:off x="0" y="0"/>
              <a:ext cx="9399928" cy="11310990"/>
            </a:xfrm>
            <a:prstGeom prst="rect">
              <a:avLst/>
            </a:prstGeom>
          </p:spPr>
        </p:pic>
      </p:grpSp>
      <p:sp>
        <p:nvSpPr>
          <p:cNvPr name="TextBox 8" id="8"/>
          <p:cNvSpPr txBox="true"/>
          <p:nvPr/>
        </p:nvSpPr>
        <p:spPr>
          <a:xfrm rot="0">
            <a:off x="10135321" y="3241092"/>
            <a:ext cx="4556287" cy="6261864"/>
          </a:xfrm>
          <a:prstGeom prst="rect">
            <a:avLst/>
          </a:prstGeom>
        </p:spPr>
        <p:txBody>
          <a:bodyPr anchor="t" rtlCol="false" tIns="0" lIns="0" bIns="0" rIns="0">
            <a:spAutoFit/>
          </a:bodyPr>
          <a:lstStyle/>
          <a:p>
            <a:pPr marL="518817" indent="-259409" lvl="1">
              <a:lnSpc>
                <a:spcPts val="3820"/>
              </a:lnSpc>
              <a:buFont typeface="Arial"/>
              <a:buChar char="•"/>
            </a:pPr>
            <a:r>
              <a:rPr lang="en-US" sz="2403">
                <a:solidFill>
                  <a:srgbClr val="000000"/>
                </a:solidFill>
                <a:latin typeface="Avenir Light"/>
              </a:rPr>
              <a:t>Personal experience</a:t>
            </a:r>
          </a:p>
          <a:p>
            <a:pPr marL="518817" indent="-259409" lvl="1">
              <a:lnSpc>
                <a:spcPts val="3820"/>
              </a:lnSpc>
              <a:buFont typeface="Arial"/>
              <a:buChar char="•"/>
            </a:pPr>
            <a:r>
              <a:rPr lang="en-US" sz="2403">
                <a:solidFill>
                  <a:srgbClr val="000000"/>
                </a:solidFill>
                <a:latin typeface="Avenir Light"/>
              </a:rPr>
              <a:t>Sexual development</a:t>
            </a:r>
          </a:p>
          <a:p>
            <a:pPr marL="518817" indent="-259409" lvl="1">
              <a:lnSpc>
                <a:spcPts val="3820"/>
              </a:lnSpc>
              <a:buFont typeface="Arial"/>
              <a:buChar char="•"/>
            </a:pPr>
            <a:r>
              <a:rPr lang="en-US" sz="2403">
                <a:solidFill>
                  <a:srgbClr val="000000"/>
                </a:solidFill>
                <a:latin typeface="Avenir Light"/>
              </a:rPr>
              <a:t>Exposure to violence</a:t>
            </a:r>
          </a:p>
          <a:p>
            <a:pPr marL="518817" indent="-259409" lvl="1">
              <a:lnSpc>
                <a:spcPts val="3820"/>
              </a:lnSpc>
              <a:buFont typeface="Arial"/>
              <a:buChar char="•"/>
            </a:pPr>
            <a:r>
              <a:rPr lang="en-US" sz="2403">
                <a:solidFill>
                  <a:srgbClr val="000000"/>
                </a:solidFill>
                <a:latin typeface="Avenir Light"/>
              </a:rPr>
              <a:t>Learned coping styles</a:t>
            </a:r>
          </a:p>
          <a:p>
            <a:pPr marL="518817" indent="-259409" lvl="1">
              <a:lnSpc>
                <a:spcPts val="3820"/>
              </a:lnSpc>
              <a:buFont typeface="Arial"/>
              <a:buChar char="•"/>
            </a:pPr>
            <a:r>
              <a:rPr lang="en-US" sz="2403">
                <a:solidFill>
                  <a:srgbClr val="000000"/>
                </a:solidFill>
                <a:latin typeface="Avenir Light"/>
              </a:rPr>
              <a:t>Relationships</a:t>
            </a:r>
          </a:p>
          <a:p>
            <a:pPr marL="518817" indent="-259409" lvl="1">
              <a:lnSpc>
                <a:spcPts val="3820"/>
              </a:lnSpc>
              <a:buFont typeface="Arial"/>
              <a:buChar char="•"/>
            </a:pPr>
            <a:r>
              <a:rPr lang="en-US" sz="2403">
                <a:solidFill>
                  <a:srgbClr val="000000"/>
                </a:solidFill>
                <a:latin typeface="Avenir Light"/>
              </a:rPr>
              <a:t>Education</a:t>
            </a:r>
          </a:p>
          <a:p>
            <a:pPr marL="518817" indent="-259409" lvl="1">
              <a:lnSpc>
                <a:spcPts val="3820"/>
              </a:lnSpc>
              <a:buFont typeface="Arial"/>
              <a:buChar char="•"/>
            </a:pPr>
            <a:r>
              <a:rPr lang="en-US" sz="2403">
                <a:solidFill>
                  <a:srgbClr val="000000"/>
                </a:solidFill>
                <a:latin typeface="Avenir Light"/>
              </a:rPr>
              <a:t>Culture &amp; social heritage</a:t>
            </a:r>
          </a:p>
          <a:p>
            <a:pPr marL="518817" indent="-259409" lvl="1">
              <a:lnSpc>
                <a:spcPts val="3820"/>
              </a:lnSpc>
              <a:buFont typeface="Arial"/>
              <a:buChar char="•"/>
            </a:pPr>
            <a:r>
              <a:rPr lang="en-US" sz="2403">
                <a:solidFill>
                  <a:srgbClr val="000000"/>
                </a:solidFill>
                <a:latin typeface="Avenir Light"/>
              </a:rPr>
              <a:t>Family beliefs &amp; values</a:t>
            </a:r>
          </a:p>
          <a:p>
            <a:pPr marL="518817" indent="-259409" lvl="1">
              <a:lnSpc>
                <a:spcPts val="3820"/>
              </a:lnSpc>
              <a:buFont typeface="Arial"/>
              <a:buChar char="•"/>
            </a:pPr>
            <a:r>
              <a:rPr lang="en-US" sz="2403">
                <a:solidFill>
                  <a:srgbClr val="000000"/>
                </a:solidFill>
                <a:latin typeface="Avenir Light"/>
              </a:rPr>
              <a:t>Family history</a:t>
            </a:r>
          </a:p>
          <a:p>
            <a:pPr marL="518817" indent="-259409" lvl="1">
              <a:lnSpc>
                <a:spcPts val="3820"/>
              </a:lnSpc>
              <a:buFont typeface="Arial"/>
              <a:buChar char="•"/>
            </a:pPr>
            <a:r>
              <a:rPr lang="en-US" sz="2403">
                <a:solidFill>
                  <a:srgbClr val="000000"/>
                </a:solidFill>
                <a:latin typeface="Avenir Light"/>
              </a:rPr>
              <a:t>Socioeconomics</a:t>
            </a:r>
          </a:p>
          <a:p>
            <a:pPr marL="518817" indent="-259409" lvl="1">
              <a:lnSpc>
                <a:spcPts val="3820"/>
              </a:lnSpc>
              <a:buFont typeface="Arial"/>
              <a:buChar char="•"/>
            </a:pPr>
            <a:r>
              <a:rPr lang="en-US" sz="2403">
                <a:solidFill>
                  <a:srgbClr val="000000"/>
                </a:solidFill>
                <a:latin typeface="Avenir Light"/>
              </a:rPr>
              <a:t>Diet/nutrition</a:t>
            </a:r>
          </a:p>
          <a:p>
            <a:pPr marL="518817" indent="-259409" lvl="1">
              <a:lnSpc>
                <a:spcPts val="3820"/>
              </a:lnSpc>
              <a:buFont typeface="Arial"/>
              <a:buChar char="•"/>
            </a:pPr>
            <a:r>
              <a:rPr lang="en-US" sz="2403">
                <a:solidFill>
                  <a:srgbClr val="000000"/>
                </a:solidFill>
                <a:latin typeface="Avenir Light"/>
              </a:rPr>
              <a:t>Environment/geography</a:t>
            </a:r>
          </a:p>
          <a:p>
            <a:pPr marL="518817" indent="-259409" lvl="1">
              <a:lnSpc>
                <a:spcPts val="3820"/>
              </a:lnSpc>
              <a:buFont typeface="Arial"/>
              <a:buChar char="•"/>
            </a:pPr>
            <a:r>
              <a:rPr lang="en-US" sz="2403">
                <a:solidFill>
                  <a:srgbClr val="000000"/>
                </a:solidFill>
                <a:latin typeface="Avenir Light"/>
              </a:rPr>
              <a:t>Genetics/predispositions</a:t>
            </a:r>
          </a:p>
        </p:txBody>
      </p:sp>
      <p:sp>
        <p:nvSpPr>
          <p:cNvPr name="Freeform 9" id="9"/>
          <p:cNvSpPr/>
          <p:nvPr/>
        </p:nvSpPr>
        <p:spPr>
          <a:xfrm flipH="false" flipV="false" rot="5400000">
            <a:off x="6441145" y="6887156"/>
            <a:ext cx="7315200" cy="73152"/>
          </a:xfrm>
          <a:custGeom>
            <a:avLst/>
            <a:gdLst/>
            <a:ahLst/>
            <a:cxnLst/>
            <a:rect r="r" b="b" t="t" l="l"/>
            <a:pathLst>
              <a:path h="73152" w="7315200">
                <a:moveTo>
                  <a:pt x="0" y="0"/>
                </a:moveTo>
                <a:lnTo>
                  <a:pt x="7315200" y="0"/>
                </a:lnTo>
                <a:lnTo>
                  <a:pt x="7315200" y="73152"/>
                </a:lnTo>
                <a:lnTo>
                  <a:pt x="0" y="731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true" rot="-9584310">
            <a:off x="5714887" y="7956403"/>
            <a:ext cx="3943969" cy="1114171"/>
          </a:xfrm>
          <a:custGeom>
            <a:avLst/>
            <a:gdLst/>
            <a:ahLst/>
            <a:cxnLst/>
            <a:rect r="r" b="b" t="t" l="l"/>
            <a:pathLst>
              <a:path h="1114171" w="3943969">
                <a:moveTo>
                  <a:pt x="0" y="1114172"/>
                </a:moveTo>
                <a:lnTo>
                  <a:pt x="3943969" y="1114172"/>
                </a:lnTo>
                <a:lnTo>
                  <a:pt x="3943969" y="0"/>
                </a:lnTo>
                <a:lnTo>
                  <a:pt x="0" y="0"/>
                </a:lnTo>
                <a:lnTo>
                  <a:pt x="0" y="1114172"/>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1" id="11"/>
          <p:cNvGrpSpPr/>
          <p:nvPr/>
        </p:nvGrpSpPr>
        <p:grpSpPr>
          <a:xfrm rot="0">
            <a:off x="14927478" y="9169065"/>
            <a:ext cx="2756635" cy="667781"/>
            <a:chOff x="0" y="0"/>
            <a:chExt cx="3675513" cy="890375"/>
          </a:xfrm>
        </p:grpSpPr>
        <p:sp>
          <p:nvSpPr>
            <p:cNvPr name="Freeform 12" id="12"/>
            <p:cNvSpPr/>
            <p:nvPr/>
          </p:nvSpPr>
          <p:spPr>
            <a:xfrm flipH="false" flipV="false" rot="0">
              <a:off x="496798" y="0"/>
              <a:ext cx="3178715" cy="890375"/>
            </a:xfrm>
            <a:custGeom>
              <a:avLst/>
              <a:gdLst/>
              <a:ahLst/>
              <a:cxnLst/>
              <a:rect r="r" b="b" t="t" l="l"/>
              <a:pathLst>
                <a:path h="890375" w="3178715">
                  <a:moveTo>
                    <a:pt x="0" y="0"/>
                  </a:moveTo>
                  <a:lnTo>
                    <a:pt x="3178715" y="0"/>
                  </a:lnTo>
                  <a:lnTo>
                    <a:pt x="3178715" y="890375"/>
                  </a:lnTo>
                  <a:lnTo>
                    <a:pt x="0" y="890375"/>
                  </a:lnTo>
                  <a:lnTo>
                    <a:pt x="0" y="0"/>
                  </a:lnTo>
                  <a:close/>
                </a:path>
              </a:pathLst>
            </a:custGeom>
            <a:blipFill>
              <a:blip r:embed="rId7"/>
              <a:stretch>
                <a:fillRect l="-21726" t="0" r="-4994" b="-282543"/>
              </a:stretch>
            </a:blipFill>
          </p:spPr>
        </p:sp>
        <p:sp>
          <p:nvSpPr>
            <p:cNvPr name="Freeform 13" id="13"/>
            <p:cNvSpPr/>
            <p:nvPr/>
          </p:nvSpPr>
          <p:spPr>
            <a:xfrm flipH="false" flipV="false" rot="0">
              <a:off x="0" y="179608"/>
              <a:ext cx="392308" cy="526639"/>
            </a:xfrm>
            <a:custGeom>
              <a:avLst/>
              <a:gdLst/>
              <a:ahLst/>
              <a:cxnLst/>
              <a:rect r="r" b="b" t="t" l="l"/>
              <a:pathLst>
                <a:path h="526639" w="392308">
                  <a:moveTo>
                    <a:pt x="0" y="0"/>
                  </a:moveTo>
                  <a:lnTo>
                    <a:pt x="392308" y="0"/>
                  </a:lnTo>
                  <a:lnTo>
                    <a:pt x="392308" y="526639"/>
                  </a:lnTo>
                  <a:lnTo>
                    <a:pt x="0" y="526639"/>
                  </a:lnTo>
                  <a:lnTo>
                    <a:pt x="0" y="0"/>
                  </a:lnTo>
                  <a:close/>
                </a:path>
              </a:pathLst>
            </a:custGeom>
            <a:blipFill>
              <a:blip r:embed="rId8"/>
              <a:stretch>
                <a:fillRect l="-24099" t="0" r="-213117" b="-151202"/>
              </a:stretch>
            </a:blipFill>
          </p:spPr>
        </p:sp>
        <p:sp>
          <p:nvSpPr>
            <p:cNvPr name="Freeform 14" id="14"/>
            <p:cNvSpPr/>
            <p:nvPr/>
          </p:nvSpPr>
          <p:spPr>
            <a:xfrm flipH="false" flipV="false" rot="0">
              <a:off x="139511" y="259451"/>
              <a:ext cx="392308" cy="526639"/>
            </a:xfrm>
            <a:custGeom>
              <a:avLst/>
              <a:gdLst/>
              <a:ahLst/>
              <a:cxnLst/>
              <a:rect r="r" b="b" t="t" l="l"/>
              <a:pathLst>
                <a:path h="526639" w="392308">
                  <a:moveTo>
                    <a:pt x="0" y="0"/>
                  </a:moveTo>
                  <a:lnTo>
                    <a:pt x="392308" y="0"/>
                  </a:lnTo>
                  <a:lnTo>
                    <a:pt x="392308" y="526639"/>
                  </a:lnTo>
                  <a:lnTo>
                    <a:pt x="0" y="526639"/>
                  </a:lnTo>
                  <a:lnTo>
                    <a:pt x="0" y="0"/>
                  </a:lnTo>
                  <a:close/>
                </a:path>
              </a:pathLst>
            </a:custGeom>
            <a:blipFill>
              <a:blip r:embed="rId9"/>
              <a:stretch>
                <a:fillRect l="-204421" t="-140732" r="-32796" b="-10470"/>
              </a:stretch>
            </a:blipFill>
          </p:spPr>
        </p:sp>
      </p:grpSp>
      <p:grpSp>
        <p:nvGrpSpPr>
          <p:cNvPr name="Group 15" id="15"/>
          <p:cNvGrpSpPr/>
          <p:nvPr/>
        </p:nvGrpSpPr>
        <p:grpSpPr>
          <a:xfrm rot="0">
            <a:off x="12178517" y="418784"/>
            <a:ext cx="5080783" cy="1571625"/>
            <a:chOff x="0" y="0"/>
            <a:chExt cx="6774377" cy="2095500"/>
          </a:xfrm>
        </p:grpSpPr>
        <p:sp>
          <p:nvSpPr>
            <p:cNvPr name="TextBox 16" id="16"/>
            <p:cNvSpPr txBox="true"/>
            <p:nvPr/>
          </p:nvSpPr>
          <p:spPr>
            <a:xfrm rot="0">
              <a:off x="185090" y="0"/>
              <a:ext cx="6589287" cy="1981200"/>
            </a:xfrm>
            <a:prstGeom prst="rect">
              <a:avLst/>
            </a:prstGeom>
          </p:spPr>
          <p:txBody>
            <a:bodyPr anchor="t" rtlCol="false" tIns="0" lIns="0" bIns="0" rIns="0">
              <a:spAutoFit/>
            </a:bodyPr>
            <a:lstStyle/>
            <a:p>
              <a:pPr algn="l" marL="0" indent="0" lvl="0">
                <a:lnSpc>
                  <a:spcPts val="11759"/>
                </a:lnSpc>
                <a:spcBef>
                  <a:spcPct val="0"/>
                </a:spcBef>
              </a:pPr>
              <a:r>
                <a:rPr lang="en-US" sz="9799">
                  <a:solidFill>
                    <a:srgbClr val="5271FF"/>
                  </a:solidFill>
                  <a:latin typeface="Linotype Feltpen Medium"/>
                </a:rPr>
                <a:t>iceberg</a:t>
              </a:r>
            </a:p>
          </p:txBody>
        </p:sp>
        <p:grpSp>
          <p:nvGrpSpPr>
            <p:cNvPr name="Group 17" id="17"/>
            <p:cNvGrpSpPr/>
            <p:nvPr/>
          </p:nvGrpSpPr>
          <p:grpSpPr>
            <a:xfrm rot="0">
              <a:off x="0" y="1745262"/>
              <a:ext cx="6670018" cy="350238"/>
              <a:chOff x="0" y="0"/>
              <a:chExt cx="3700489" cy="194310"/>
            </a:xfrm>
          </p:grpSpPr>
          <p:sp>
            <p:nvSpPr>
              <p:cNvPr name="Freeform 18" id="18"/>
              <p:cNvSpPr/>
              <p:nvPr/>
            </p:nvSpPr>
            <p:spPr>
              <a:xfrm flipH="false" flipV="false" rot="0">
                <a:off x="66201" y="41910"/>
                <a:ext cx="3569784" cy="116840"/>
              </a:xfrm>
              <a:custGeom>
                <a:avLst/>
                <a:gdLst/>
                <a:ahLst/>
                <a:cxnLst/>
                <a:rect r="r" b="b" t="t" l="l"/>
                <a:pathLst>
                  <a:path h="116840" w="3569784">
                    <a:moveTo>
                      <a:pt x="44135" y="31750"/>
                    </a:moveTo>
                    <a:cubicBezTo>
                      <a:pt x="2053942" y="34290"/>
                      <a:pt x="2211806" y="19050"/>
                      <a:pt x="2439268" y="13970"/>
                    </a:cubicBezTo>
                    <a:cubicBezTo>
                      <a:pt x="2683704" y="8890"/>
                      <a:pt x="2996039" y="5080"/>
                      <a:pt x="3198038" y="8890"/>
                    </a:cubicBezTo>
                    <a:cubicBezTo>
                      <a:pt x="3333836" y="11430"/>
                      <a:pt x="3488306" y="0"/>
                      <a:pt x="3537533" y="25400"/>
                    </a:cubicBezTo>
                    <a:cubicBezTo>
                      <a:pt x="3559599" y="36830"/>
                      <a:pt x="3568087" y="57150"/>
                      <a:pt x="3566389" y="69850"/>
                    </a:cubicBezTo>
                    <a:cubicBezTo>
                      <a:pt x="3564692" y="81280"/>
                      <a:pt x="3547717" y="95250"/>
                      <a:pt x="3532440" y="99060"/>
                    </a:cubicBezTo>
                    <a:cubicBezTo>
                      <a:pt x="3515465" y="102870"/>
                      <a:pt x="3481516" y="96520"/>
                      <a:pt x="3469634" y="86360"/>
                    </a:cubicBezTo>
                    <a:cubicBezTo>
                      <a:pt x="3459449" y="77470"/>
                      <a:pt x="3454356" y="58420"/>
                      <a:pt x="3461146" y="48260"/>
                    </a:cubicBezTo>
                    <a:cubicBezTo>
                      <a:pt x="3467936" y="36830"/>
                      <a:pt x="3498490" y="21590"/>
                      <a:pt x="3515465" y="21590"/>
                    </a:cubicBezTo>
                    <a:cubicBezTo>
                      <a:pt x="3530743" y="21590"/>
                      <a:pt x="3551112" y="31750"/>
                      <a:pt x="3559599" y="40640"/>
                    </a:cubicBezTo>
                    <a:cubicBezTo>
                      <a:pt x="3566389" y="48260"/>
                      <a:pt x="3569784" y="57150"/>
                      <a:pt x="3566389" y="66040"/>
                    </a:cubicBezTo>
                    <a:cubicBezTo>
                      <a:pt x="3561297" y="77470"/>
                      <a:pt x="3547717" y="95250"/>
                      <a:pt x="3522255" y="101600"/>
                    </a:cubicBezTo>
                    <a:cubicBezTo>
                      <a:pt x="3466238" y="116840"/>
                      <a:pt x="3311769" y="78740"/>
                      <a:pt x="3194643" y="72390"/>
                    </a:cubicBezTo>
                    <a:cubicBezTo>
                      <a:pt x="3060543" y="64770"/>
                      <a:pt x="2967182" y="64770"/>
                      <a:pt x="2761788" y="64770"/>
                    </a:cubicBezTo>
                    <a:cubicBezTo>
                      <a:pt x="2264428" y="63500"/>
                      <a:pt x="549981" y="100330"/>
                      <a:pt x="196907" y="96520"/>
                    </a:cubicBezTo>
                    <a:cubicBezTo>
                      <a:pt x="105244" y="95250"/>
                      <a:pt x="52622" y="104140"/>
                      <a:pt x="23765" y="90170"/>
                    </a:cubicBezTo>
                    <a:cubicBezTo>
                      <a:pt x="8488" y="82550"/>
                      <a:pt x="0" y="67310"/>
                      <a:pt x="1698" y="58420"/>
                    </a:cubicBezTo>
                    <a:cubicBezTo>
                      <a:pt x="5093" y="48260"/>
                      <a:pt x="44135" y="31750"/>
                      <a:pt x="44135" y="31750"/>
                    </a:cubicBezTo>
                  </a:path>
                </a:pathLst>
              </a:custGeom>
              <a:solidFill>
                <a:srgbClr val="00AEEF"/>
              </a:solidFill>
              <a:ln cap="sq">
                <a:noFill/>
                <a:prstDash val="solid"/>
                <a:miter/>
              </a:ln>
            </p:spPr>
          </p:sp>
        </p:gr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5271FF"/>
        </a:solidFill>
      </p:bgPr>
    </p:bg>
    <p:spTree>
      <p:nvGrpSpPr>
        <p:cNvPr id="1" name=""/>
        <p:cNvGrpSpPr/>
        <p:nvPr/>
      </p:nvGrpSpPr>
      <p:grpSpPr>
        <a:xfrm>
          <a:off x="0" y="0"/>
          <a:ext cx="0" cy="0"/>
          <a:chOff x="0" y="0"/>
          <a:chExt cx="0" cy="0"/>
        </a:xfrm>
      </p:grpSpPr>
      <p:grpSp>
        <p:nvGrpSpPr>
          <p:cNvPr name="Group 2" id="2"/>
          <p:cNvGrpSpPr/>
          <p:nvPr/>
        </p:nvGrpSpPr>
        <p:grpSpPr>
          <a:xfrm rot="0">
            <a:off x="14357630" y="9006936"/>
            <a:ext cx="3030966" cy="502728"/>
            <a:chOff x="0" y="0"/>
            <a:chExt cx="4041288" cy="670304"/>
          </a:xfrm>
        </p:grpSpPr>
        <p:sp>
          <p:nvSpPr>
            <p:cNvPr name="Freeform 3" id="3"/>
            <p:cNvSpPr/>
            <p:nvPr/>
          </p:nvSpPr>
          <p:spPr>
            <a:xfrm flipH="false" flipV="false" rot="0">
              <a:off x="0" y="72327"/>
              <a:ext cx="598442" cy="525649"/>
            </a:xfrm>
            <a:custGeom>
              <a:avLst/>
              <a:gdLst/>
              <a:ahLst/>
              <a:cxnLst/>
              <a:rect r="r" b="b" t="t" l="l"/>
              <a:pathLst>
                <a:path h="525649" w="598442">
                  <a:moveTo>
                    <a:pt x="0" y="0"/>
                  </a:moveTo>
                  <a:lnTo>
                    <a:pt x="598442" y="0"/>
                  </a:lnTo>
                  <a:lnTo>
                    <a:pt x="598442" y="525649"/>
                  </a:lnTo>
                  <a:lnTo>
                    <a:pt x="0" y="525649"/>
                  </a:lnTo>
                  <a:lnTo>
                    <a:pt x="0" y="0"/>
                  </a:lnTo>
                  <a:close/>
                </a:path>
              </a:pathLst>
            </a:custGeom>
            <a:blipFill>
              <a:blip r:embed="rId2"/>
              <a:stretch>
                <a:fillRect l="-142435" t="-22340" r="-155867" b="-274438"/>
              </a:stretch>
            </a:blipFill>
          </p:spPr>
        </p:sp>
        <p:sp>
          <p:nvSpPr>
            <p:cNvPr name="Freeform 4" id="4"/>
            <p:cNvSpPr/>
            <p:nvPr/>
          </p:nvSpPr>
          <p:spPr>
            <a:xfrm flipH="false" flipV="false" rot="0">
              <a:off x="569420" y="0"/>
              <a:ext cx="3471868" cy="670304"/>
            </a:xfrm>
            <a:custGeom>
              <a:avLst/>
              <a:gdLst/>
              <a:ahLst/>
              <a:cxnLst/>
              <a:rect r="r" b="b" t="t" l="l"/>
              <a:pathLst>
                <a:path h="670304" w="3471868">
                  <a:moveTo>
                    <a:pt x="0" y="0"/>
                  </a:moveTo>
                  <a:lnTo>
                    <a:pt x="3471868" y="0"/>
                  </a:lnTo>
                  <a:lnTo>
                    <a:pt x="3471868" y="670304"/>
                  </a:lnTo>
                  <a:lnTo>
                    <a:pt x="0" y="670304"/>
                  </a:lnTo>
                  <a:lnTo>
                    <a:pt x="0" y="0"/>
                  </a:lnTo>
                  <a:close/>
                </a:path>
              </a:pathLst>
            </a:custGeom>
            <a:blipFill>
              <a:blip r:embed="rId3"/>
              <a:stretch>
                <a:fillRect l="-33517" t="-218800" r="-23449" b="-392589"/>
              </a:stretch>
            </a:blipFill>
          </p:spPr>
        </p:sp>
      </p:grpSp>
      <p:sp>
        <p:nvSpPr>
          <p:cNvPr name="TextBox 5" id="5"/>
          <p:cNvSpPr txBox="true"/>
          <p:nvPr/>
        </p:nvSpPr>
        <p:spPr>
          <a:xfrm rot="0">
            <a:off x="4370175" y="3289568"/>
            <a:ext cx="11025458" cy="2035212"/>
          </a:xfrm>
          <a:prstGeom prst="rect">
            <a:avLst/>
          </a:prstGeom>
        </p:spPr>
        <p:txBody>
          <a:bodyPr anchor="t" rtlCol="false" tIns="0" lIns="0" bIns="0" rIns="0">
            <a:spAutoFit/>
          </a:bodyPr>
          <a:lstStyle/>
          <a:p>
            <a:pPr algn="l" marL="0" indent="0" lvl="0">
              <a:lnSpc>
                <a:spcPts val="16053"/>
              </a:lnSpc>
              <a:spcBef>
                <a:spcPct val="0"/>
              </a:spcBef>
            </a:pPr>
            <a:r>
              <a:rPr lang="en-US" sz="13377" spc="-200">
                <a:solidFill>
                  <a:srgbClr val="000000"/>
                </a:solidFill>
                <a:latin typeface="Georgia Pro Bold"/>
              </a:rPr>
              <a:t>The crisis</a:t>
            </a:r>
          </a:p>
        </p:txBody>
      </p:sp>
      <p:sp>
        <p:nvSpPr>
          <p:cNvPr name="TextBox 6" id="6"/>
          <p:cNvSpPr txBox="true"/>
          <p:nvPr/>
        </p:nvSpPr>
        <p:spPr>
          <a:xfrm rot="0">
            <a:off x="4063505" y="4519509"/>
            <a:ext cx="9205487" cy="2468398"/>
          </a:xfrm>
          <a:prstGeom prst="rect">
            <a:avLst/>
          </a:prstGeom>
        </p:spPr>
        <p:txBody>
          <a:bodyPr anchor="t" rtlCol="false" tIns="0" lIns="0" bIns="0" rIns="0">
            <a:spAutoFit/>
          </a:bodyPr>
          <a:lstStyle/>
          <a:p>
            <a:pPr algn="ctr" marL="0" indent="0" lvl="0">
              <a:lnSpc>
                <a:spcPts val="19546"/>
              </a:lnSpc>
              <a:spcBef>
                <a:spcPct val="0"/>
              </a:spcBef>
            </a:pPr>
            <a:r>
              <a:rPr lang="en-US" sz="16288">
                <a:solidFill>
                  <a:srgbClr val="FFFFFF"/>
                </a:solidFill>
                <a:latin typeface="Linotype Feltpen Medium"/>
              </a:rPr>
              <a:t>experience</a:t>
            </a:r>
          </a:p>
        </p:txBody>
      </p:sp>
      <p:grpSp>
        <p:nvGrpSpPr>
          <p:cNvPr name="Group 7" id="7"/>
          <p:cNvGrpSpPr/>
          <p:nvPr/>
        </p:nvGrpSpPr>
        <p:grpSpPr>
          <a:xfrm rot="0">
            <a:off x="4415417" y="6534000"/>
            <a:ext cx="8501664" cy="453907"/>
            <a:chOff x="0" y="0"/>
            <a:chExt cx="3639421" cy="194310"/>
          </a:xfrm>
        </p:grpSpPr>
        <p:sp>
          <p:nvSpPr>
            <p:cNvPr name="Freeform 8" id="8"/>
            <p:cNvSpPr/>
            <p:nvPr/>
          </p:nvSpPr>
          <p:spPr>
            <a:xfrm flipH="false" flipV="false" rot="0">
              <a:off x="65109" y="41910"/>
              <a:ext cx="3510873" cy="116840"/>
            </a:xfrm>
            <a:custGeom>
              <a:avLst/>
              <a:gdLst/>
              <a:ahLst/>
              <a:cxnLst/>
              <a:rect r="r" b="b" t="t" l="l"/>
              <a:pathLst>
                <a:path h="116840" w="3510873">
                  <a:moveTo>
                    <a:pt x="43406" y="31750"/>
                  </a:moveTo>
                  <a:cubicBezTo>
                    <a:pt x="2020046" y="34290"/>
                    <a:pt x="2175305" y="19050"/>
                    <a:pt x="2399013" y="13970"/>
                  </a:cubicBezTo>
                  <a:cubicBezTo>
                    <a:pt x="2639415" y="8890"/>
                    <a:pt x="2946595" y="5080"/>
                    <a:pt x="3145261" y="8890"/>
                  </a:cubicBezTo>
                  <a:cubicBezTo>
                    <a:pt x="3278818" y="11430"/>
                    <a:pt x="3430738" y="0"/>
                    <a:pt x="3479153" y="25400"/>
                  </a:cubicBezTo>
                  <a:cubicBezTo>
                    <a:pt x="3500856" y="36830"/>
                    <a:pt x="3509203" y="57150"/>
                    <a:pt x="3507533" y="69850"/>
                  </a:cubicBezTo>
                  <a:cubicBezTo>
                    <a:pt x="3505864" y="81280"/>
                    <a:pt x="3489169" y="95250"/>
                    <a:pt x="3474144" y="99060"/>
                  </a:cubicBezTo>
                  <a:cubicBezTo>
                    <a:pt x="3457450" y="102870"/>
                    <a:pt x="3424061" y="96520"/>
                    <a:pt x="3412374" y="86360"/>
                  </a:cubicBezTo>
                  <a:cubicBezTo>
                    <a:pt x="3402358" y="77470"/>
                    <a:pt x="3397349" y="58420"/>
                    <a:pt x="3404027" y="48260"/>
                  </a:cubicBezTo>
                  <a:cubicBezTo>
                    <a:pt x="3410705" y="36830"/>
                    <a:pt x="3440755" y="21590"/>
                    <a:pt x="3457450" y="21590"/>
                  </a:cubicBezTo>
                  <a:cubicBezTo>
                    <a:pt x="3472475" y="21590"/>
                    <a:pt x="3492508" y="31750"/>
                    <a:pt x="3500856" y="40640"/>
                  </a:cubicBezTo>
                  <a:cubicBezTo>
                    <a:pt x="3507533" y="48260"/>
                    <a:pt x="3510873" y="57150"/>
                    <a:pt x="3507533" y="66040"/>
                  </a:cubicBezTo>
                  <a:cubicBezTo>
                    <a:pt x="3502525" y="77470"/>
                    <a:pt x="3489169" y="95250"/>
                    <a:pt x="3464128" y="101600"/>
                  </a:cubicBezTo>
                  <a:cubicBezTo>
                    <a:pt x="3409036" y="116840"/>
                    <a:pt x="3257115" y="78740"/>
                    <a:pt x="3141922" y="72390"/>
                  </a:cubicBezTo>
                  <a:cubicBezTo>
                    <a:pt x="3010035" y="64770"/>
                    <a:pt x="2918215" y="64770"/>
                    <a:pt x="2716210" y="64770"/>
                  </a:cubicBezTo>
                  <a:cubicBezTo>
                    <a:pt x="2227058" y="63500"/>
                    <a:pt x="540905" y="100330"/>
                    <a:pt x="193657" y="96520"/>
                  </a:cubicBezTo>
                  <a:cubicBezTo>
                    <a:pt x="103506" y="95250"/>
                    <a:pt x="51753" y="104140"/>
                    <a:pt x="23372" y="90170"/>
                  </a:cubicBezTo>
                  <a:cubicBezTo>
                    <a:pt x="8347" y="82550"/>
                    <a:pt x="0" y="67310"/>
                    <a:pt x="1669" y="58420"/>
                  </a:cubicBezTo>
                  <a:cubicBezTo>
                    <a:pt x="5008" y="48260"/>
                    <a:pt x="43406" y="31750"/>
                    <a:pt x="43406" y="31750"/>
                  </a:cubicBezTo>
                </a:path>
              </a:pathLst>
            </a:custGeom>
            <a:solidFill>
              <a:srgbClr val="00AEEF"/>
            </a:solidFill>
            <a:ln cap="sq">
              <a:noFill/>
              <a:prstDash val="solid"/>
              <a:miter/>
            </a:ln>
          </p:spPr>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633792" y="2616917"/>
            <a:ext cx="14780122" cy="2128105"/>
            <a:chOff x="0" y="0"/>
            <a:chExt cx="5037621" cy="725338"/>
          </a:xfrm>
        </p:grpSpPr>
        <p:sp>
          <p:nvSpPr>
            <p:cNvPr name="Freeform 3" id="3"/>
            <p:cNvSpPr/>
            <p:nvPr/>
          </p:nvSpPr>
          <p:spPr>
            <a:xfrm flipH="false" flipV="false" rot="0">
              <a:off x="0" y="0"/>
              <a:ext cx="5037621" cy="725338"/>
            </a:xfrm>
            <a:custGeom>
              <a:avLst/>
              <a:gdLst/>
              <a:ahLst/>
              <a:cxnLst/>
              <a:rect r="r" b="b" t="t" l="l"/>
              <a:pathLst>
                <a:path h="725338" w="5037621">
                  <a:moveTo>
                    <a:pt x="10476" y="0"/>
                  </a:moveTo>
                  <a:lnTo>
                    <a:pt x="5027145" y="0"/>
                  </a:lnTo>
                  <a:cubicBezTo>
                    <a:pt x="5029923" y="0"/>
                    <a:pt x="5032588" y="1104"/>
                    <a:pt x="5034552" y="3068"/>
                  </a:cubicBezTo>
                  <a:cubicBezTo>
                    <a:pt x="5036517" y="5033"/>
                    <a:pt x="5037621" y="7698"/>
                    <a:pt x="5037621" y="10476"/>
                  </a:cubicBezTo>
                  <a:lnTo>
                    <a:pt x="5037621" y="714862"/>
                  </a:lnTo>
                  <a:cubicBezTo>
                    <a:pt x="5037621" y="720648"/>
                    <a:pt x="5032930" y="725338"/>
                    <a:pt x="5027145" y="725338"/>
                  </a:cubicBezTo>
                  <a:lnTo>
                    <a:pt x="10476" y="725338"/>
                  </a:lnTo>
                  <a:cubicBezTo>
                    <a:pt x="7698" y="725338"/>
                    <a:pt x="5033" y="724234"/>
                    <a:pt x="3068" y="722270"/>
                  </a:cubicBezTo>
                  <a:cubicBezTo>
                    <a:pt x="1104" y="720305"/>
                    <a:pt x="0" y="717640"/>
                    <a:pt x="0" y="714862"/>
                  </a:cubicBezTo>
                  <a:lnTo>
                    <a:pt x="0" y="10476"/>
                  </a:lnTo>
                  <a:cubicBezTo>
                    <a:pt x="0" y="7698"/>
                    <a:pt x="1104" y="5033"/>
                    <a:pt x="3068" y="3068"/>
                  </a:cubicBezTo>
                  <a:cubicBezTo>
                    <a:pt x="5033" y="1104"/>
                    <a:pt x="7698" y="0"/>
                    <a:pt x="10476" y="0"/>
                  </a:cubicBezTo>
                  <a:close/>
                </a:path>
              </a:pathLst>
            </a:custGeom>
            <a:gradFill rotWithShape="true">
              <a:gsLst>
                <a:gs pos="0">
                  <a:srgbClr val="8C52FF">
                    <a:alpha val="20000"/>
                  </a:srgbClr>
                </a:gs>
                <a:gs pos="100000">
                  <a:srgbClr val="5CE1E6">
                    <a:alpha val="20000"/>
                  </a:srgbClr>
                </a:gs>
              </a:gsLst>
              <a:lin ang="0"/>
            </a:gradFill>
            <a:ln cap="sq">
              <a:noFill/>
              <a:prstDash val="solid"/>
              <a:miter/>
            </a:ln>
          </p:spPr>
        </p:sp>
        <p:sp>
          <p:nvSpPr>
            <p:cNvPr name="TextBox 4" id="4"/>
            <p:cNvSpPr txBox="true"/>
            <p:nvPr/>
          </p:nvSpPr>
          <p:spPr>
            <a:xfrm>
              <a:off x="0" y="-9525"/>
              <a:ext cx="5037621" cy="734863"/>
            </a:xfrm>
            <a:prstGeom prst="rect">
              <a:avLst/>
            </a:prstGeom>
          </p:spPr>
          <p:txBody>
            <a:bodyPr anchor="ctr" rtlCol="false" tIns="51955" lIns="51955" bIns="51955" rIns="51955"/>
            <a:lstStyle/>
            <a:p>
              <a:pPr algn="ctr">
                <a:lnSpc>
                  <a:spcPts val="1952"/>
                </a:lnSpc>
              </a:pPr>
            </a:p>
          </p:txBody>
        </p:sp>
      </p:grpSp>
      <p:sp>
        <p:nvSpPr>
          <p:cNvPr name="Freeform 5" id="5"/>
          <p:cNvSpPr/>
          <p:nvPr/>
        </p:nvSpPr>
        <p:spPr>
          <a:xfrm flipH="true" flipV="false" rot="0">
            <a:off x="328458" y="596054"/>
            <a:ext cx="3015505" cy="3084916"/>
          </a:xfrm>
          <a:custGeom>
            <a:avLst/>
            <a:gdLst/>
            <a:ahLst/>
            <a:cxnLst/>
            <a:rect r="r" b="b" t="t" l="l"/>
            <a:pathLst>
              <a:path h="3084916" w="3015505">
                <a:moveTo>
                  <a:pt x="3015505" y="0"/>
                </a:moveTo>
                <a:lnTo>
                  <a:pt x="0" y="0"/>
                </a:lnTo>
                <a:lnTo>
                  <a:pt x="0" y="3084916"/>
                </a:lnTo>
                <a:lnTo>
                  <a:pt x="3015505" y="3084916"/>
                </a:lnTo>
                <a:lnTo>
                  <a:pt x="301550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2447015" y="1591899"/>
            <a:ext cx="1236460" cy="1264921"/>
          </a:xfrm>
          <a:custGeom>
            <a:avLst/>
            <a:gdLst/>
            <a:ahLst/>
            <a:cxnLst/>
            <a:rect r="r" b="b" t="t" l="l"/>
            <a:pathLst>
              <a:path h="1264921" w="1236460">
                <a:moveTo>
                  <a:pt x="1236461" y="0"/>
                </a:moveTo>
                <a:lnTo>
                  <a:pt x="0" y="0"/>
                </a:lnTo>
                <a:lnTo>
                  <a:pt x="0" y="1264922"/>
                </a:lnTo>
                <a:lnTo>
                  <a:pt x="1236461" y="1264922"/>
                </a:lnTo>
                <a:lnTo>
                  <a:pt x="1236461"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true" flipV="false" rot="0">
            <a:off x="2122190" y="227967"/>
            <a:ext cx="1561286" cy="1597223"/>
          </a:xfrm>
          <a:custGeom>
            <a:avLst/>
            <a:gdLst/>
            <a:ahLst/>
            <a:cxnLst/>
            <a:rect r="r" b="b" t="t" l="l"/>
            <a:pathLst>
              <a:path h="1597223" w="1561286">
                <a:moveTo>
                  <a:pt x="1561286" y="0"/>
                </a:moveTo>
                <a:lnTo>
                  <a:pt x="0" y="0"/>
                </a:lnTo>
                <a:lnTo>
                  <a:pt x="0" y="1597223"/>
                </a:lnTo>
                <a:lnTo>
                  <a:pt x="1561286" y="1597223"/>
                </a:lnTo>
                <a:lnTo>
                  <a:pt x="1561286"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2411421" y="5143500"/>
            <a:ext cx="1364981" cy="695325"/>
          </a:xfrm>
          <a:prstGeom prst="rect">
            <a:avLst/>
          </a:prstGeom>
        </p:spPr>
        <p:txBody>
          <a:bodyPr anchor="t" rtlCol="false" tIns="0" lIns="0" bIns="0" rIns="0">
            <a:spAutoFit/>
          </a:bodyPr>
          <a:lstStyle/>
          <a:p>
            <a:pPr algn="ctr">
              <a:lnSpc>
                <a:spcPts val="4500"/>
              </a:lnSpc>
            </a:pPr>
            <a:r>
              <a:rPr lang="en-US" sz="4500" spc="-44">
                <a:solidFill>
                  <a:srgbClr val="113B66"/>
                </a:solidFill>
                <a:latin typeface="Avenir"/>
              </a:rPr>
              <a:t>TALK</a:t>
            </a:r>
          </a:p>
        </p:txBody>
      </p:sp>
      <p:sp>
        <p:nvSpPr>
          <p:cNvPr name="TextBox 9" id="9"/>
          <p:cNvSpPr txBox="true"/>
          <p:nvPr/>
        </p:nvSpPr>
        <p:spPr>
          <a:xfrm rot="0">
            <a:off x="7128594" y="5143500"/>
            <a:ext cx="2662864" cy="695325"/>
          </a:xfrm>
          <a:prstGeom prst="rect">
            <a:avLst/>
          </a:prstGeom>
        </p:spPr>
        <p:txBody>
          <a:bodyPr anchor="t" rtlCol="false" tIns="0" lIns="0" bIns="0" rIns="0">
            <a:spAutoFit/>
          </a:bodyPr>
          <a:lstStyle/>
          <a:p>
            <a:pPr algn="ctr">
              <a:lnSpc>
                <a:spcPts val="4500"/>
              </a:lnSpc>
            </a:pPr>
            <a:r>
              <a:rPr lang="en-US" sz="4500" spc="-44">
                <a:solidFill>
                  <a:srgbClr val="5271FF"/>
                </a:solidFill>
                <a:latin typeface="Avenir"/>
              </a:rPr>
              <a:t>FEELINGS</a:t>
            </a:r>
          </a:p>
        </p:txBody>
      </p:sp>
      <p:sp>
        <p:nvSpPr>
          <p:cNvPr name="TextBox 10" id="10"/>
          <p:cNvSpPr txBox="true"/>
          <p:nvPr/>
        </p:nvSpPr>
        <p:spPr>
          <a:xfrm rot="0">
            <a:off x="12675769" y="5143500"/>
            <a:ext cx="3267150" cy="695325"/>
          </a:xfrm>
          <a:prstGeom prst="rect">
            <a:avLst/>
          </a:prstGeom>
        </p:spPr>
        <p:txBody>
          <a:bodyPr anchor="t" rtlCol="false" tIns="0" lIns="0" bIns="0" rIns="0">
            <a:spAutoFit/>
          </a:bodyPr>
          <a:lstStyle/>
          <a:p>
            <a:pPr algn="ctr">
              <a:lnSpc>
                <a:spcPts val="4500"/>
              </a:lnSpc>
            </a:pPr>
            <a:r>
              <a:rPr lang="en-US" sz="4500" spc="-44">
                <a:solidFill>
                  <a:srgbClr val="5DADEC"/>
                </a:solidFill>
                <a:latin typeface="Avenir"/>
              </a:rPr>
              <a:t>BEHAVIOR</a:t>
            </a:r>
          </a:p>
        </p:txBody>
      </p:sp>
      <p:sp>
        <p:nvSpPr>
          <p:cNvPr name="TextBox 11" id="11"/>
          <p:cNvSpPr txBox="true"/>
          <p:nvPr/>
        </p:nvSpPr>
        <p:spPr>
          <a:xfrm rot="0">
            <a:off x="11792565" y="6084689"/>
            <a:ext cx="5621349" cy="3271520"/>
          </a:xfrm>
          <a:prstGeom prst="rect">
            <a:avLst/>
          </a:prstGeom>
        </p:spPr>
        <p:txBody>
          <a:bodyPr anchor="t" rtlCol="false" tIns="0" lIns="0" bIns="0" rIns="0">
            <a:spAutoFit/>
          </a:bodyPr>
          <a:lstStyle/>
          <a:p>
            <a:pPr marL="367031" indent="-183515" lvl="1">
              <a:lnSpc>
                <a:spcPts val="2380"/>
              </a:lnSpc>
              <a:buFont typeface="Arial"/>
              <a:buChar char="•"/>
            </a:pPr>
            <a:r>
              <a:rPr lang="en-US" sz="1700">
                <a:solidFill>
                  <a:srgbClr val="2B391F"/>
                </a:solidFill>
                <a:latin typeface="Avenir"/>
              </a:rPr>
              <a:t>Making preparations and/ or looking for ways to die by suicide</a:t>
            </a:r>
          </a:p>
          <a:p>
            <a:pPr marL="367031" indent="-183515" lvl="1">
              <a:lnSpc>
                <a:spcPts val="2380"/>
              </a:lnSpc>
              <a:buFont typeface="Arial"/>
              <a:buChar char="•"/>
            </a:pPr>
            <a:r>
              <a:rPr lang="en-US" sz="1700">
                <a:solidFill>
                  <a:srgbClr val="2B391F"/>
                </a:solidFill>
                <a:latin typeface="Avenir"/>
              </a:rPr>
              <a:t>Withdrawing or isolating</a:t>
            </a:r>
          </a:p>
          <a:p>
            <a:pPr marL="367031" indent="-183515" lvl="1">
              <a:lnSpc>
                <a:spcPts val="2380"/>
              </a:lnSpc>
              <a:buFont typeface="Arial"/>
              <a:buChar char="•"/>
            </a:pPr>
            <a:r>
              <a:rPr lang="en-US" sz="1700">
                <a:solidFill>
                  <a:srgbClr val="2B391F"/>
                </a:solidFill>
                <a:latin typeface="Avenir"/>
              </a:rPr>
              <a:t>Changes in eating and sleeping and patterns, hygiene/ appearance </a:t>
            </a:r>
          </a:p>
          <a:p>
            <a:pPr marL="367031" indent="-183515" lvl="1">
              <a:lnSpc>
                <a:spcPts val="2380"/>
              </a:lnSpc>
              <a:buFont typeface="Arial"/>
              <a:buChar char="•"/>
            </a:pPr>
            <a:r>
              <a:rPr lang="en-US" sz="1700">
                <a:solidFill>
                  <a:srgbClr val="2B391F"/>
                </a:solidFill>
                <a:latin typeface="Avenir"/>
              </a:rPr>
              <a:t>Displaying e</a:t>
            </a:r>
            <a:r>
              <a:rPr lang="en-US" sz="1700">
                <a:solidFill>
                  <a:srgbClr val="2B391F"/>
                </a:solidFill>
                <a:latin typeface="Avenir"/>
              </a:rPr>
              <a:t>xtreme mood swings</a:t>
            </a:r>
          </a:p>
          <a:p>
            <a:pPr marL="367031" indent="-183515" lvl="1">
              <a:lnSpc>
                <a:spcPts val="2380"/>
              </a:lnSpc>
              <a:buFont typeface="Arial"/>
              <a:buChar char="•"/>
            </a:pPr>
            <a:r>
              <a:rPr lang="en-US" sz="1700">
                <a:solidFill>
                  <a:srgbClr val="2B391F"/>
                </a:solidFill>
                <a:latin typeface="Avenir"/>
              </a:rPr>
              <a:t>Increased alcohol and/ or substance use</a:t>
            </a:r>
          </a:p>
          <a:p>
            <a:pPr marL="367031" indent="-183515" lvl="1">
              <a:lnSpc>
                <a:spcPts val="2380"/>
              </a:lnSpc>
              <a:buFont typeface="Arial"/>
              <a:buChar char="•"/>
            </a:pPr>
            <a:r>
              <a:rPr lang="en-US" sz="1700">
                <a:solidFill>
                  <a:srgbClr val="2B391F"/>
                </a:solidFill>
                <a:latin typeface="Avenir"/>
              </a:rPr>
              <a:t>A sudden worsening at school/ job/ home, etc. </a:t>
            </a:r>
          </a:p>
          <a:p>
            <a:pPr marL="367031" indent="-183515" lvl="1">
              <a:lnSpc>
                <a:spcPts val="2380"/>
              </a:lnSpc>
              <a:buFont typeface="Arial"/>
              <a:buChar char="•"/>
            </a:pPr>
            <a:r>
              <a:rPr lang="en-US" sz="1700">
                <a:solidFill>
                  <a:srgbClr val="2B391F"/>
                </a:solidFill>
                <a:latin typeface="Avenir"/>
              </a:rPr>
              <a:t>Increased impulsive reckless, and/or risk-taking behavior</a:t>
            </a:r>
          </a:p>
          <a:p>
            <a:pPr>
              <a:lnSpc>
                <a:spcPts val="2380"/>
              </a:lnSpc>
            </a:pPr>
          </a:p>
        </p:txBody>
      </p:sp>
      <p:sp>
        <p:nvSpPr>
          <p:cNvPr name="TextBox 12" id="12"/>
          <p:cNvSpPr txBox="true"/>
          <p:nvPr/>
        </p:nvSpPr>
        <p:spPr>
          <a:xfrm rot="0">
            <a:off x="874086" y="6084689"/>
            <a:ext cx="5118675" cy="2976245"/>
          </a:xfrm>
          <a:prstGeom prst="rect">
            <a:avLst/>
          </a:prstGeom>
        </p:spPr>
        <p:txBody>
          <a:bodyPr anchor="t" rtlCol="false" tIns="0" lIns="0" bIns="0" rIns="0">
            <a:spAutoFit/>
          </a:bodyPr>
          <a:lstStyle/>
          <a:p>
            <a:pPr marL="367031" indent="-183515" lvl="1">
              <a:lnSpc>
                <a:spcPts val="2380"/>
              </a:lnSpc>
              <a:buFont typeface="Arial"/>
              <a:buChar char="•"/>
            </a:pPr>
            <a:r>
              <a:rPr lang="en-US" sz="1700">
                <a:solidFill>
                  <a:srgbClr val="2B391F"/>
                </a:solidFill>
                <a:latin typeface="Avenir"/>
              </a:rPr>
              <a:t>Talking, writing or posting about wanting to die </a:t>
            </a:r>
          </a:p>
          <a:p>
            <a:pPr marL="367031" indent="-183515" lvl="1">
              <a:lnSpc>
                <a:spcPts val="2380"/>
              </a:lnSpc>
              <a:buFont typeface="Arial"/>
              <a:buChar char="•"/>
            </a:pPr>
            <a:r>
              <a:rPr lang="en-US" sz="1700">
                <a:solidFill>
                  <a:srgbClr val="2B391F"/>
                </a:solidFill>
                <a:latin typeface="Avenir"/>
              </a:rPr>
              <a:t>Mentioning a plan or talking about ways they could die by suicide</a:t>
            </a:r>
          </a:p>
          <a:p>
            <a:pPr marL="367031" indent="-183515" lvl="1">
              <a:lnSpc>
                <a:spcPts val="2380"/>
              </a:lnSpc>
              <a:buFont typeface="Arial"/>
              <a:buChar char="•"/>
            </a:pPr>
            <a:r>
              <a:rPr lang="en-US" sz="1700">
                <a:solidFill>
                  <a:srgbClr val="2B391F"/>
                </a:solidFill>
                <a:latin typeface="Avenir"/>
              </a:rPr>
              <a:t>A preoccupation with death or suicide</a:t>
            </a:r>
          </a:p>
          <a:p>
            <a:pPr marL="367031" indent="-183515" lvl="1">
              <a:lnSpc>
                <a:spcPts val="2380"/>
              </a:lnSpc>
              <a:buFont typeface="Arial"/>
              <a:buChar char="•"/>
            </a:pPr>
            <a:r>
              <a:rPr lang="en-US" sz="1700">
                <a:solidFill>
                  <a:srgbClr val="2B391F"/>
                </a:solidFill>
                <a:latin typeface="Avenir"/>
              </a:rPr>
              <a:t>Expressing they feel trapped, in unmanageable pain, or a burden to others</a:t>
            </a:r>
          </a:p>
          <a:p>
            <a:pPr marL="367031" indent="-183515" lvl="1">
              <a:lnSpc>
                <a:spcPts val="2380"/>
              </a:lnSpc>
              <a:buFont typeface="Arial"/>
              <a:buChar char="•"/>
            </a:pPr>
            <a:r>
              <a:rPr lang="en-US" sz="1700">
                <a:solidFill>
                  <a:srgbClr val="2B391F"/>
                </a:solidFill>
                <a:latin typeface="Avenir"/>
              </a:rPr>
              <a:t>Statements like: ‘I wish I was dead,’ ‘No one will miss me when I’m gone’ or ‘I wish I could just disappear.’</a:t>
            </a:r>
          </a:p>
          <a:p>
            <a:pPr>
              <a:lnSpc>
                <a:spcPts val="2380"/>
              </a:lnSpc>
            </a:pPr>
          </a:p>
        </p:txBody>
      </p:sp>
      <p:sp>
        <p:nvSpPr>
          <p:cNvPr name="TextBox 13" id="13"/>
          <p:cNvSpPr txBox="true"/>
          <p:nvPr/>
        </p:nvSpPr>
        <p:spPr>
          <a:xfrm rot="0">
            <a:off x="6452532" y="6084689"/>
            <a:ext cx="4882833" cy="2976245"/>
          </a:xfrm>
          <a:prstGeom prst="rect">
            <a:avLst/>
          </a:prstGeom>
        </p:spPr>
        <p:txBody>
          <a:bodyPr anchor="t" rtlCol="false" tIns="0" lIns="0" bIns="0" rIns="0">
            <a:spAutoFit/>
          </a:bodyPr>
          <a:lstStyle/>
          <a:p>
            <a:pPr marL="367031" indent="-183515" lvl="1">
              <a:lnSpc>
                <a:spcPts val="2380"/>
              </a:lnSpc>
              <a:buFont typeface="Arial"/>
              <a:buChar char="•"/>
            </a:pPr>
            <a:r>
              <a:rPr lang="en-US" sz="1700">
                <a:solidFill>
                  <a:srgbClr val="2B391F"/>
                </a:solidFill>
                <a:latin typeface="Avenir"/>
              </a:rPr>
              <a:t>Hopeless, feeling they have no reason to live</a:t>
            </a:r>
          </a:p>
          <a:p>
            <a:pPr marL="367031" indent="-183515" lvl="1">
              <a:lnSpc>
                <a:spcPts val="2380"/>
              </a:lnSpc>
              <a:buFont typeface="Arial"/>
              <a:buChar char="•"/>
            </a:pPr>
            <a:r>
              <a:rPr lang="en-US" sz="1700">
                <a:solidFill>
                  <a:srgbClr val="2B391F"/>
                </a:solidFill>
                <a:latin typeface="Avenir"/>
              </a:rPr>
              <a:t>E</a:t>
            </a:r>
            <a:r>
              <a:rPr lang="en-US" sz="1700">
                <a:solidFill>
                  <a:srgbClr val="2B391F"/>
                </a:solidFill>
                <a:latin typeface="Avenir"/>
              </a:rPr>
              <a:t>xperiencing deep despair and sadness, feeling trapped</a:t>
            </a:r>
          </a:p>
          <a:p>
            <a:pPr marL="367031" indent="-183515" lvl="1">
              <a:lnSpc>
                <a:spcPts val="2380"/>
              </a:lnSpc>
              <a:buFont typeface="Arial"/>
              <a:buChar char="•"/>
            </a:pPr>
            <a:r>
              <a:rPr lang="en-US" sz="1700">
                <a:solidFill>
                  <a:srgbClr val="2B391F"/>
                </a:solidFill>
                <a:latin typeface="Avenir"/>
              </a:rPr>
              <a:t>Increased anxiety</a:t>
            </a:r>
          </a:p>
          <a:p>
            <a:pPr marL="367031" indent="-183515" lvl="1">
              <a:lnSpc>
                <a:spcPts val="2380"/>
              </a:lnSpc>
              <a:buFont typeface="Arial"/>
              <a:buChar char="•"/>
            </a:pPr>
            <a:r>
              <a:rPr lang="en-US" sz="1700">
                <a:solidFill>
                  <a:srgbClr val="2B391F"/>
                </a:solidFill>
                <a:latin typeface="Avenir"/>
              </a:rPr>
              <a:t>Shame, humiliation</a:t>
            </a:r>
          </a:p>
          <a:p>
            <a:pPr marL="367031" indent="-183515" lvl="1">
              <a:lnSpc>
                <a:spcPts val="2380"/>
              </a:lnSpc>
              <a:buFont typeface="Arial"/>
              <a:buChar char="•"/>
            </a:pPr>
            <a:r>
              <a:rPr lang="en-US" sz="1700">
                <a:solidFill>
                  <a:srgbClr val="2B391F"/>
                </a:solidFill>
                <a:latin typeface="Avenir"/>
              </a:rPr>
              <a:t>Agitated, experiencing rage</a:t>
            </a:r>
          </a:p>
          <a:p>
            <a:pPr marL="367031" indent="-183515" lvl="1">
              <a:lnSpc>
                <a:spcPts val="2380"/>
              </a:lnSpc>
              <a:buFont typeface="Arial"/>
              <a:buChar char="•"/>
            </a:pPr>
            <a:r>
              <a:rPr lang="en-US" sz="1700">
                <a:solidFill>
                  <a:srgbClr val="2B391F"/>
                </a:solidFill>
                <a:latin typeface="Avenir"/>
              </a:rPr>
              <a:t>Extreme changes in mood</a:t>
            </a:r>
          </a:p>
          <a:p>
            <a:pPr marL="367031" indent="-183515" lvl="1">
              <a:lnSpc>
                <a:spcPts val="2380"/>
              </a:lnSpc>
              <a:buFont typeface="Arial"/>
              <a:buChar char="•"/>
            </a:pPr>
            <a:r>
              <a:rPr lang="en-US" sz="1700">
                <a:solidFill>
                  <a:srgbClr val="2B391F"/>
                </a:solidFill>
                <a:latin typeface="Avenir"/>
              </a:rPr>
              <a:t>Unbearable emotional or physical pain</a:t>
            </a:r>
          </a:p>
          <a:p>
            <a:pPr marL="367031" indent="-183515" lvl="1">
              <a:lnSpc>
                <a:spcPts val="2380"/>
              </a:lnSpc>
              <a:buFont typeface="Arial"/>
              <a:buChar char="•"/>
            </a:pPr>
            <a:r>
              <a:rPr lang="en-US" sz="1700">
                <a:solidFill>
                  <a:srgbClr val="2B391F"/>
                </a:solidFill>
                <a:latin typeface="Avenir"/>
              </a:rPr>
              <a:t>Loss of interest </a:t>
            </a:r>
          </a:p>
          <a:p>
            <a:pPr marL="367031" indent="-183515" lvl="1">
              <a:lnSpc>
                <a:spcPts val="2380"/>
              </a:lnSpc>
              <a:buFont typeface="Arial"/>
              <a:buChar char="•"/>
            </a:pPr>
            <a:r>
              <a:rPr lang="en-US" sz="1700">
                <a:solidFill>
                  <a:srgbClr val="2B391F"/>
                </a:solidFill>
                <a:latin typeface="Avenir"/>
              </a:rPr>
              <a:t>Relief, sudden improvement</a:t>
            </a:r>
          </a:p>
        </p:txBody>
      </p:sp>
      <p:sp>
        <p:nvSpPr>
          <p:cNvPr name="TextBox 14" id="14"/>
          <p:cNvSpPr txBox="true"/>
          <p:nvPr/>
        </p:nvSpPr>
        <p:spPr>
          <a:xfrm rot="0">
            <a:off x="3165155" y="2907804"/>
            <a:ext cx="13717396" cy="1485030"/>
          </a:xfrm>
          <a:prstGeom prst="rect">
            <a:avLst/>
          </a:prstGeom>
        </p:spPr>
        <p:txBody>
          <a:bodyPr anchor="t" rtlCol="false" tIns="0" lIns="0" bIns="0" rIns="0">
            <a:spAutoFit/>
          </a:bodyPr>
          <a:lstStyle/>
          <a:p>
            <a:pPr>
              <a:lnSpc>
                <a:spcPts val="3417"/>
              </a:lnSpc>
            </a:pPr>
            <a:r>
              <a:rPr lang="en-US" sz="2778" spc="-27">
                <a:solidFill>
                  <a:srgbClr val="2B391F"/>
                </a:solidFill>
                <a:latin typeface="Avenir Bold"/>
              </a:rPr>
              <a:t>Behaviors, affects and actions that indicate a someone might be considering suicide.</a:t>
            </a:r>
          </a:p>
          <a:p>
            <a:pPr>
              <a:lnSpc>
                <a:spcPts val="1449"/>
              </a:lnSpc>
            </a:pPr>
          </a:p>
          <a:p>
            <a:pPr>
              <a:lnSpc>
                <a:spcPts val="3294"/>
              </a:lnSpc>
            </a:pPr>
            <a:r>
              <a:rPr lang="en-US" sz="2678" spc="-26">
                <a:solidFill>
                  <a:srgbClr val="2B391F"/>
                </a:solidFill>
                <a:latin typeface="Avenir"/>
              </a:rPr>
              <a:t>T</a:t>
            </a:r>
            <a:r>
              <a:rPr lang="en-US" sz="2678" spc="-26">
                <a:solidFill>
                  <a:srgbClr val="2B391F"/>
                </a:solidFill>
                <a:latin typeface="Avenir"/>
              </a:rPr>
              <a:t>he key is to focus on </a:t>
            </a:r>
            <a:r>
              <a:rPr lang="en-US" sz="2678" spc="-26" u="sng">
                <a:solidFill>
                  <a:srgbClr val="2B391F"/>
                </a:solidFill>
                <a:latin typeface="Avenir Medium"/>
              </a:rPr>
              <a:t>changes</a:t>
            </a:r>
            <a:r>
              <a:rPr lang="en-US" sz="2678" spc="-26">
                <a:solidFill>
                  <a:srgbClr val="2B391F"/>
                </a:solidFill>
                <a:latin typeface="Avenir"/>
              </a:rPr>
              <a:t> in a person's usual behavior (especially when these changes are connected to a </a:t>
            </a:r>
            <a:r>
              <a:rPr lang="en-US" sz="2678" spc="-26" u="sng">
                <a:solidFill>
                  <a:srgbClr val="2B391F"/>
                </a:solidFill>
                <a:latin typeface="Avenir Medium"/>
              </a:rPr>
              <a:t>distressing event</a:t>
            </a:r>
            <a:r>
              <a:rPr lang="en-US" sz="2678" spc="-26" u="sng">
                <a:solidFill>
                  <a:srgbClr val="2B391F"/>
                </a:solidFill>
                <a:latin typeface="Avenir"/>
              </a:rPr>
              <a:t>,</a:t>
            </a:r>
            <a:r>
              <a:rPr lang="en-US" sz="2678" spc="-26">
                <a:solidFill>
                  <a:srgbClr val="2B391F"/>
                </a:solidFill>
                <a:latin typeface="Avenir"/>
              </a:rPr>
              <a:t> a </a:t>
            </a:r>
            <a:r>
              <a:rPr lang="en-US" sz="2678" spc="-26" u="sng">
                <a:solidFill>
                  <a:srgbClr val="2B391F"/>
                </a:solidFill>
                <a:latin typeface="Avenir Medium"/>
              </a:rPr>
              <a:t>significant loss,</a:t>
            </a:r>
            <a:r>
              <a:rPr lang="en-US" sz="2678" spc="-26">
                <a:solidFill>
                  <a:srgbClr val="2B391F"/>
                </a:solidFill>
                <a:latin typeface="Avenir"/>
              </a:rPr>
              <a:t> or a</a:t>
            </a:r>
            <a:r>
              <a:rPr lang="en-US" sz="2678" spc="-26">
                <a:solidFill>
                  <a:srgbClr val="2B391F"/>
                </a:solidFill>
                <a:latin typeface="Avenir Medium"/>
              </a:rPr>
              <a:t> </a:t>
            </a:r>
            <a:r>
              <a:rPr lang="en-US" sz="2678" spc="-26" u="sng">
                <a:solidFill>
                  <a:srgbClr val="2B391F"/>
                </a:solidFill>
                <a:latin typeface="Avenir Medium"/>
              </a:rPr>
              <a:t>major life change</a:t>
            </a:r>
            <a:r>
              <a:rPr lang="en-US" sz="2678" spc="-26" u="sng">
                <a:solidFill>
                  <a:srgbClr val="2B391F"/>
                </a:solidFill>
                <a:latin typeface="Avenir"/>
              </a:rPr>
              <a:t>.)</a:t>
            </a:r>
          </a:p>
        </p:txBody>
      </p:sp>
      <p:sp>
        <p:nvSpPr>
          <p:cNvPr name="TextBox 15" id="15"/>
          <p:cNvSpPr txBox="true"/>
          <p:nvPr/>
        </p:nvSpPr>
        <p:spPr>
          <a:xfrm rot="0">
            <a:off x="3828712" y="973756"/>
            <a:ext cx="8756745" cy="1166755"/>
          </a:xfrm>
          <a:prstGeom prst="rect">
            <a:avLst/>
          </a:prstGeom>
        </p:spPr>
        <p:txBody>
          <a:bodyPr anchor="t" rtlCol="false" tIns="0" lIns="0" bIns="0" rIns="0">
            <a:spAutoFit/>
          </a:bodyPr>
          <a:lstStyle/>
          <a:p>
            <a:pPr>
              <a:lnSpc>
                <a:spcPts val="8964"/>
              </a:lnSpc>
            </a:pPr>
            <a:r>
              <a:rPr lang="en-US" sz="8149" spc="-122">
                <a:solidFill>
                  <a:srgbClr val="000000"/>
                </a:solidFill>
                <a:latin typeface="Georgia Pro Bold"/>
              </a:rPr>
              <a:t>What are</a:t>
            </a:r>
          </a:p>
        </p:txBody>
      </p:sp>
      <p:sp>
        <p:nvSpPr>
          <p:cNvPr name="TextBox 16" id="16"/>
          <p:cNvSpPr txBox="true"/>
          <p:nvPr/>
        </p:nvSpPr>
        <p:spPr>
          <a:xfrm rot="0">
            <a:off x="8859710" y="845537"/>
            <a:ext cx="6621833" cy="1346390"/>
          </a:xfrm>
          <a:prstGeom prst="rect">
            <a:avLst/>
          </a:prstGeom>
        </p:spPr>
        <p:txBody>
          <a:bodyPr anchor="t" rtlCol="false" tIns="0" lIns="0" bIns="0" rIns="0">
            <a:spAutoFit/>
          </a:bodyPr>
          <a:lstStyle/>
          <a:p>
            <a:pPr>
              <a:lnSpc>
                <a:spcPts val="10757"/>
              </a:lnSpc>
            </a:pPr>
            <a:r>
              <a:rPr lang="en-US" sz="8964">
                <a:solidFill>
                  <a:srgbClr val="000000"/>
                </a:solidFill>
                <a:latin typeface="Linotype Feltpen Medium"/>
              </a:rPr>
              <a:t>warning signs?</a:t>
            </a:r>
          </a:p>
        </p:txBody>
      </p:sp>
      <p:grpSp>
        <p:nvGrpSpPr>
          <p:cNvPr name="Group 17" id="17"/>
          <p:cNvGrpSpPr/>
          <p:nvPr/>
        </p:nvGrpSpPr>
        <p:grpSpPr>
          <a:xfrm rot="0">
            <a:off x="8859710" y="2033543"/>
            <a:ext cx="6677279" cy="314243"/>
            <a:chOff x="0" y="0"/>
            <a:chExt cx="4128846" cy="194310"/>
          </a:xfrm>
        </p:grpSpPr>
        <p:sp>
          <p:nvSpPr>
            <p:cNvPr name="Freeform 18" id="18"/>
            <p:cNvSpPr/>
            <p:nvPr/>
          </p:nvSpPr>
          <p:spPr>
            <a:xfrm flipH="false" flipV="false" rot="0">
              <a:off x="73865" y="41910"/>
              <a:ext cx="3983011" cy="116840"/>
            </a:xfrm>
            <a:custGeom>
              <a:avLst/>
              <a:gdLst/>
              <a:ahLst/>
              <a:cxnLst/>
              <a:rect r="r" b="b" t="t" l="l"/>
              <a:pathLst>
                <a:path h="116840" w="3983011">
                  <a:moveTo>
                    <a:pt x="49243" y="31750"/>
                  </a:moveTo>
                  <a:cubicBezTo>
                    <a:pt x="2291699" y="34290"/>
                    <a:pt x="2467838" y="19050"/>
                    <a:pt x="2721629" y="13970"/>
                  </a:cubicBezTo>
                  <a:cubicBezTo>
                    <a:pt x="2994360" y="8890"/>
                    <a:pt x="3342850" y="5080"/>
                    <a:pt x="3568232" y="8890"/>
                  </a:cubicBezTo>
                  <a:cubicBezTo>
                    <a:pt x="3719749" y="11430"/>
                    <a:pt x="3892100" y="0"/>
                    <a:pt x="3947025" y="25400"/>
                  </a:cubicBezTo>
                  <a:cubicBezTo>
                    <a:pt x="3971647" y="36830"/>
                    <a:pt x="3981117" y="57150"/>
                    <a:pt x="3979222" y="69850"/>
                  </a:cubicBezTo>
                  <a:cubicBezTo>
                    <a:pt x="3977329" y="81280"/>
                    <a:pt x="3958389" y="95250"/>
                    <a:pt x="3941343" y="99060"/>
                  </a:cubicBezTo>
                  <a:cubicBezTo>
                    <a:pt x="3922403" y="102870"/>
                    <a:pt x="3884524" y="96520"/>
                    <a:pt x="3871267" y="86360"/>
                  </a:cubicBezTo>
                  <a:cubicBezTo>
                    <a:pt x="3859903" y="77470"/>
                    <a:pt x="3854221" y="58420"/>
                    <a:pt x="3861797" y="48260"/>
                  </a:cubicBezTo>
                  <a:cubicBezTo>
                    <a:pt x="3869373" y="36830"/>
                    <a:pt x="3903464" y="21590"/>
                    <a:pt x="3922403" y="21590"/>
                  </a:cubicBezTo>
                  <a:cubicBezTo>
                    <a:pt x="3939449" y="21590"/>
                    <a:pt x="3962177" y="31750"/>
                    <a:pt x="3971647" y="40640"/>
                  </a:cubicBezTo>
                  <a:cubicBezTo>
                    <a:pt x="3979222" y="48260"/>
                    <a:pt x="3983011" y="57150"/>
                    <a:pt x="3979222" y="66040"/>
                  </a:cubicBezTo>
                  <a:cubicBezTo>
                    <a:pt x="3973541" y="77470"/>
                    <a:pt x="3958389" y="95250"/>
                    <a:pt x="3929980" y="101600"/>
                  </a:cubicBezTo>
                  <a:cubicBezTo>
                    <a:pt x="3867479" y="116840"/>
                    <a:pt x="3695128" y="78740"/>
                    <a:pt x="3564444" y="72390"/>
                  </a:cubicBezTo>
                  <a:cubicBezTo>
                    <a:pt x="3414821" y="64770"/>
                    <a:pt x="3310653" y="64770"/>
                    <a:pt x="3081483" y="64770"/>
                  </a:cubicBezTo>
                  <a:cubicBezTo>
                    <a:pt x="2526551" y="63500"/>
                    <a:pt x="613645" y="100330"/>
                    <a:pt x="219700" y="96520"/>
                  </a:cubicBezTo>
                  <a:cubicBezTo>
                    <a:pt x="117426" y="95250"/>
                    <a:pt x="58713" y="104140"/>
                    <a:pt x="26515" y="90170"/>
                  </a:cubicBezTo>
                  <a:cubicBezTo>
                    <a:pt x="9470" y="82550"/>
                    <a:pt x="0" y="67310"/>
                    <a:pt x="1894" y="58420"/>
                  </a:cubicBezTo>
                  <a:cubicBezTo>
                    <a:pt x="5682" y="48260"/>
                    <a:pt x="49243" y="31750"/>
                    <a:pt x="49243" y="31750"/>
                  </a:cubicBezTo>
                </a:path>
              </a:pathLst>
            </a:custGeom>
            <a:solidFill>
              <a:srgbClr val="26AFEC"/>
            </a:solidFill>
            <a:ln cap="sq">
              <a:noFill/>
              <a:prstDash val="solid"/>
              <a:miter/>
            </a:ln>
          </p:spPr>
        </p:sp>
      </p:grpSp>
      <p:grpSp>
        <p:nvGrpSpPr>
          <p:cNvPr name="Group 19" id="19"/>
          <p:cNvGrpSpPr/>
          <p:nvPr/>
        </p:nvGrpSpPr>
        <p:grpSpPr>
          <a:xfrm rot="0">
            <a:off x="14694416" y="9329958"/>
            <a:ext cx="2564884" cy="621330"/>
            <a:chOff x="0" y="0"/>
            <a:chExt cx="3419845" cy="828441"/>
          </a:xfrm>
        </p:grpSpPr>
        <p:sp>
          <p:nvSpPr>
            <p:cNvPr name="Freeform 20" id="20"/>
            <p:cNvSpPr/>
            <p:nvPr/>
          </p:nvSpPr>
          <p:spPr>
            <a:xfrm flipH="false" flipV="false" rot="0">
              <a:off x="462241" y="0"/>
              <a:ext cx="2957604" cy="828441"/>
            </a:xfrm>
            <a:custGeom>
              <a:avLst/>
              <a:gdLst/>
              <a:ahLst/>
              <a:cxnLst/>
              <a:rect r="r" b="b" t="t" l="l"/>
              <a:pathLst>
                <a:path h="828441" w="2957604">
                  <a:moveTo>
                    <a:pt x="0" y="0"/>
                  </a:moveTo>
                  <a:lnTo>
                    <a:pt x="2957604" y="0"/>
                  </a:lnTo>
                  <a:lnTo>
                    <a:pt x="2957604" y="828441"/>
                  </a:lnTo>
                  <a:lnTo>
                    <a:pt x="0" y="828441"/>
                  </a:lnTo>
                  <a:lnTo>
                    <a:pt x="0" y="0"/>
                  </a:lnTo>
                  <a:close/>
                </a:path>
              </a:pathLst>
            </a:custGeom>
            <a:blipFill>
              <a:blip r:embed="rId8"/>
              <a:stretch>
                <a:fillRect l="-21726" t="0" r="-4994" b="-282543"/>
              </a:stretch>
            </a:blipFill>
          </p:spPr>
        </p:sp>
        <p:sp>
          <p:nvSpPr>
            <p:cNvPr name="Freeform 21" id="21"/>
            <p:cNvSpPr/>
            <p:nvPr/>
          </p:nvSpPr>
          <p:spPr>
            <a:xfrm flipH="false" flipV="false" rot="0">
              <a:off x="0" y="167115"/>
              <a:ext cx="365019" cy="490006"/>
            </a:xfrm>
            <a:custGeom>
              <a:avLst/>
              <a:gdLst/>
              <a:ahLst/>
              <a:cxnLst/>
              <a:rect r="r" b="b" t="t" l="l"/>
              <a:pathLst>
                <a:path h="490006" w="365019">
                  <a:moveTo>
                    <a:pt x="0" y="0"/>
                  </a:moveTo>
                  <a:lnTo>
                    <a:pt x="365019" y="0"/>
                  </a:lnTo>
                  <a:lnTo>
                    <a:pt x="365019" y="490006"/>
                  </a:lnTo>
                  <a:lnTo>
                    <a:pt x="0" y="490006"/>
                  </a:lnTo>
                  <a:lnTo>
                    <a:pt x="0" y="0"/>
                  </a:lnTo>
                  <a:close/>
                </a:path>
              </a:pathLst>
            </a:custGeom>
            <a:blipFill>
              <a:blip r:embed="rId9"/>
              <a:stretch>
                <a:fillRect l="-24099" t="0" r="-213117" b="-151202"/>
              </a:stretch>
            </a:blipFill>
          </p:spPr>
        </p:sp>
        <p:sp>
          <p:nvSpPr>
            <p:cNvPr name="Freeform 22" id="22"/>
            <p:cNvSpPr/>
            <p:nvPr/>
          </p:nvSpPr>
          <p:spPr>
            <a:xfrm flipH="false" flipV="false" rot="0">
              <a:off x="129807" y="241404"/>
              <a:ext cx="365019" cy="490006"/>
            </a:xfrm>
            <a:custGeom>
              <a:avLst/>
              <a:gdLst/>
              <a:ahLst/>
              <a:cxnLst/>
              <a:rect r="r" b="b" t="t" l="l"/>
              <a:pathLst>
                <a:path h="490006" w="365019">
                  <a:moveTo>
                    <a:pt x="0" y="0"/>
                  </a:moveTo>
                  <a:lnTo>
                    <a:pt x="365019" y="0"/>
                  </a:lnTo>
                  <a:lnTo>
                    <a:pt x="365019" y="490006"/>
                  </a:lnTo>
                  <a:lnTo>
                    <a:pt x="0" y="490006"/>
                  </a:lnTo>
                  <a:lnTo>
                    <a:pt x="0" y="0"/>
                  </a:lnTo>
                  <a:close/>
                </a:path>
              </a:pathLst>
            </a:custGeom>
            <a:blipFill>
              <a:blip r:embed="rId10"/>
              <a:stretch>
                <a:fillRect l="-204421" t="-140732" r="-32796" b="-10470"/>
              </a:stretch>
            </a:blipFill>
          </p:spPr>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3603" y="2584998"/>
            <a:ext cx="5435314" cy="6611027"/>
            <a:chOff x="0" y="0"/>
            <a:chExt cx="1852559" cy="2253286"/>
          </a:xfrm>
        </p:grpSpPr>
        <p:sp>
          <p:nvSpPr>
            <p:cNvPr name="Freeform 3" id="3"/>
            <p:cNvSpPr/>
            <p:nvPr/>
          </p:nvSpPr>
          <p:spPr>
            <a:xfrm flipH="false" flipV="false" rot="0">
              <a:off x="0" y="0"/>
              <a:ext cx="1852559" cy="2253286"/>
            </a:xfrm>
            <a:custGeom>
              <a:avLst/>
              <a:gdLst/>
              <a:ahLst/>
              <a:cxnLst/>
              <a:rect r="r" b="b" t="t" l="l"/>
              <a:pathLst>
                <a:path h="2253286" w="1852559">
                  <a:moveTo>
                    <a:pt x="28487" y="0"/>
                  </a:moveTo>
                  <a:lnTo>
                    <a:pt x="1824072" y="0"/>
                  </a:lnTo>
                  <a:cubicBezTo>
                    <a:pt x="1839805" y="0"/>
                    <a:pt x="1852559" y="12754"/>
                    <a:pt x="1852559" y="28487"/>
                  </a:cubicBezTo>
                  <a:lnTo>
                    <a:pt x="1852559" y="2224799"/>
                  </a:lnTo>
                  <a:cubicBezTo>
                    <a:pt x="1852559" y="2232354"/>
                    <a:pt x="1849558" y="2239600"/>
                    <a:pt x="1844215" y="2244943"/>
                  </a:cubicBezTo>
                  <a:cubicBezTo>
                    <a:pt x="1838873" y="2250285"/>
                    <a:pt x="1831627" y="2253286"/>
                    <a:pt x="1824072" y="2253286"/>
                  </a:cubicBezTo>
                  <a:lnTo>
                    <a:pt x="28487" y="2253286"/>
                  </a:lnTo>
                  <a:cubicBezTo>
                    <a:pt x="20932" y="2253286"/>
                    <a:pt x="13686" y="2250285"/>
                    <a:pt x="8344" y="2244943"/>
                  </a:cubicBezTo>
                  <a:cubicBezTo>
                    <a:pt x="3001" y="2239600"/>
                    <a:pt x="0" y="2232354"/>
                    <a:pt x="0" y="2224799"/>
                  </a:cubicBezTo>
                  <a:lnTo>
                    <a:pt x="0" y="28487"/>
                  </a:lnTo>
                  <a:cubicBezTo>
                    <a:pt x="0" y="20932"/>
                    <a:pt x="3001" y="13686"/>
                    <a:pt x="8344" y="8344"/>
                  </a:cubicBezTo>
                  <a:cubicBezTo>
                    <a:pt x="13686" y="3001"/>
                    <a:pt x="20932" y="0"/>
                    <a:pt x="28487" y="0"/>
                  </a:cubicBezTo>
                  <a:close/>
                </a:path>
              </a:pathLst>
            </a:custGeom>
            <a:gradFill rotWithShape="true">
              <a:gsLst>
                <a:gs pos="0">
                  <a:srgbClr val="8C52FF">
                    <a:alpha val="20000"/>
                  </a:srgbClr>
                </a:gs>
                <a:gs pos="100000">
                  <a:srgbClr val="5CE1E6">
                    <a:alpha val="20000"/>
                  </a:srgbClr>
                </a:gs>
              </a:gsLst>
              <a:lin ang="0"/>
            </a:gradFill>
            <a:ln cap="sq">
              <a:noFill/>
              <a:prstDash val="solid"/>
              <a:miter/>
            </a:ln>
          </p:spPr>
        </p:sp>
        <p:sp>
          <p:nvSpPr>
            <p:cNvPr name="TextBox 4" id="4"/>
            <p:cNvSpPr txBox="true"/>
            <p:nvPr/>
          </p:nvSpPr>
          <p:spPr>
            <a:xfrm>
              <a:off x="0" y="-9525"/>
              <a:ext cx="1852559" cy="2262811"/>
            </a:xfrm>
            <a:prstGeom prst="rect">
              <a:avLst/>
            </a:prstGeom>
          </p:spPr>
          <p:txBody>
            <a:bodyPr anchor="ctr" rtlCol="false" tIns="51955" lIns="51955" bIns="51955" rIns="51955"/>
            <a:lstStyle/>
            <a:p>
              <a:pPr algn="ctr">
                <a:lnSpc>
                  <a:spcPts val="1952"/>
                </a:lnSpc>
              </a:pPr>
            </a:p>
          </p:txBody>
        </p:sp>
      </p:grpSp>
      <p:sp>
        <p:nvSpPr>
          <p:cNvPr name="TextBox 5" id="5"/>
          <p:cNvSpPr txBox="true"/>
          <p:nvPr/>
        </p:nvSpPr>
        <p:spPr>
          <a:xfrm rot="0">
            <a:off x="1014562" y="2946765"/>
            <a:ext cx="4633397" cy="3323545"/>
          </a:xfrm>
          <a:prstGeom prst="rect">
            <a:avLst/>
          </a:prstGeom>
        </p:spPr>
        <p:txBody>
          <a:bodyPr anchor="t" rtlCol="false" tIns="0" lIns="0" bIns="0" rIns="0">
            <a:spAutoFit/>
          </a:bodyPr>
          <a:lstStyle/>
          <a:p>
            <a:pPr>
              <a:lnSpc>
                <a:spcPts val="3294"/>
              </a:lnSpc>
            </a:pPr>
            <a:r>
              <a:rPr lang="en-US" sz="2678" spc="-26">
                <a:solidFill>
                  <a:srgbClr val="2B391F"/>
                </a:solidFill>
                <a:latin typeface="Avenir Bold"/>
              </a:rPr>
              <a:t>Characteristics related to a person's health, history and environment that increase the potential for suicide. </a:t>
            </a:r>
          </a:p>
          <a:p>
            <a:pPr>
              <a:lnSpc>
                <a:spcPts val="3294"/>
              </a:lnSpc>
            </a:pPr>
          </a:p>
          <a:p>
            <a:pPr>
              <a:lnSpc>
                <a:spcPts val="3294"/>
              </a:lnSpc>
            </a:pPr>
            <a:r>
              <a:rPr lang="en-US" sz="2678" spc="-26">
                <a:solidFill>
                  <a:srgbClr val="2B391F"/>
                </a:solidFill>
                <a:latin typeface="Avenir"/>
              </a:rPr>
              <a:t>The presence and severity of risk factors differs from person to person over their lifetime.</a:t>
            </a:r>
            <a:r>
              <a:rPr lang="en-US" sz="2678" spc="-26">
                <a:solidFill>
                  <a:srgbClr val="2B391F"/>
                </a:solidFill>
                <a:latin typeface="Avenir"/>
              </a:rPr>
              <a:t> </a:t>
            </a:r>
          </a:p>
        </p:txBody>
      </p:sp>
      <p:sp>
        <p:nvSpPr>
          <p:cNvPr name="Freeform 6" id="6"/>
          <p:cNvSpPr/>
          <p:nvPr/>
        </p:nvSpPr>
        <p:spPr>
          <a:xfrm flipH="false" flipV="false" rot="0">
            <a:off x="328458" y="9561217"/>
            <a:ext cx="1044615" cy="670119"/>
          </a:xfrm>
          <a:custGeom>
            <a:avLst/>
            <a:gdLst/>
            <a:ahLst/>
            <a:cxnLst/>
            <a:rect r="r" b="b" t="t" l="l"/>
            <a:pathLst>
              <a:path h="670119" w="1044615">
                <a:moveTo>
                  <a:pt x="0" y="0"/>
                </a:moveTo>
                <a:lnTo>
                  <a:pt x="1044615" y="0"/>
                </a:lnTo>
                <a:lnTo>
                  <a:pt x="1044615" y="670119"/>
                </a:lnTo>
                <a:lnTo>
                  <a:pt x="0" y="670119"/>
                </a:lnTo>
                <a:lnTo>
                  <a:pt x="0" y="0"/>
                </a:lnTo>
                <a:close/>
              </a:path>
            </a:pathLst>
          </a:custGeom>
          <a:blipFill>
            <a:blip r:embed="rId2"/>
            <a:stretch>
              <a:fillRect l="-12539" t="0" r="-17858" b="-77861"/>
            </a:stretch>
          </a:blipFill>
        </p:spPr>
      </p:sp>
      <p:sp>
        <p:nvSpPr>
          <p:cNvPr name="TextBox 7" id="7"/>
          <p:cNvSpPr txBox="true"/>
          <p:nvPr/>
        </p:nvSpPr>
        <p:spPr>
          <a:xfrm rot="0">
            <a:off x="8118973" y="9793233"/>
            <a:ext cx="2050055" cy="196561"/>
          </a:xfrm>
          <a:prstGeom prst="rect">
            <a:avLst/>
          </a:prstGeom>
        </p:spPr>
        <p:txBody>
          <a:bodyPr anchor="t" rtlCol="false" tIns="0" lIns="0" bIns="0" rIns="0">
            <a:spAutoFit/>
          </a:bodyPr>
          <a:lstStyle/>
          <a:p>
            <a:pPr algn="ctr">
              <a:lnSpc>
                <a:spcPts val="1227"/>
              </a:lnSpc>
            </a:pPr>
            <a:r>
              <a:rPr lang="en-US" sz="1227" spc="98">
                <a:solidFill>
                  <a:srgbClr val="FFFFFF"/>
                </a:solidFill>
                <a:latin typeface="Avenir"/>
              </a:rPr>
              <a:t>SAMARITANSNYC.ORG</a:t>
            </a:r>
          </a:p>
        </p:txBody>
      </p:sp>
      <p:sp>
        <p:nvSpPr>
          <p:cNvPr name="TextBox 8" id="8"/>
          <p:cNvSpPr txBox="true"/>
          <p:nvPr/>
        </p:nvSpPr>
        <p:spPr>
          <a:xfrm rot="0">
            <a:off x="16802549" y="9722229"/>
            <a:ext cx="845076" cy="290945"/>
          </a:xfrm>
          <a:prstGeom prst="rect">
            <a:avLst/>
          </a:prstGeom>
        </p:spPr>
        <p:txBody>
          <a:bodyPr anchor="t" rtlCol="false" tIns="0" lIns="0" bIns="0" rIns="0">
            <a:spAutoFit/>
          </a:bodyPr>
          <a:lstStyle/>
          <a:p>
            <a:pPr algn="r">
              <a:lnSpc>
                <a:spcPts val="2071"/>
              </a:lnSpc>
            </a:pPr>
            <a:r>
              <a:rPr lang="en-US" sz="1534" spc="165">
                <a:solidFill>
                  <a:srgbClr val="FFFFFF"/>
                </a:solidFill>
                <a:latin typeface="Avenir"/>
              </a:rPr>
              <a:t>2024</a:t>
            </a:r>
          </a:p>
        </p:txBody>
      </p:sp>
      <p:sp>
        <p:nvSpPr>
          <p:cNvPr name="TextBox 9" id="9"/>
          <p:cNvSpPr txBox="true"/>
          <p:nvPr/>
        </p:nvSpPr>
        <p:spPr>
          <a:xfrm rot="0">
            <a:off x="726893" y="880349"/>
            <a:ext cx="8756745" cy="1166755"/>
          </a:xfrm>
          <a:prstGeom prst="rect">
            <a:avLst/>
          </a:prstGeom>
        </p:spPr>
        <p:txBody>
          <a:bodyPr anchor="t" rtlCol="false" tIns="0" lIns="0" bIns="0" rIns="0">
            <a:spAutoFit/>
          </a:bodyPr>
          <a:lstStyle/>
          <a:p>
            <a:pPr>
              <a:lnSpc>
                <a:spcPts val="8964"/>
              </a:lnSpc>
            </a:pPr>
            <a:r>
              <a:rPr lang="en-US" sz="8149" spc="-122">
                <a:solidFill>
                  <a:srgbClr val="000000"/>
                </a:solidFill>
                <a:latin typeface="Georgia Pro Bold"/>
              </a:rPr>
              <a:t>What are</a:t>
            </a:r>
          </a:p>
        </p:txBody>
      </p:sp>
      <p:sp>
        <p:nvSpPr>
          <p:cNvPr name="TextBox 10" id="10"/>
          <p:cNvSpPr txBox="true"/>
          <p:nvPr/>
        </p:nvSpPr>
        <p:spPr>
          <a:xfrm rot="0">
            <a:off x="5757890" y="752130"/>
            <a:ext cx="6621833" cy="1346390"/>
          </a:xfrm>
          <a:prstGeom prst="rect">
            <a:avLst/>
          </a:prstGeom>
        </p:spPr>
        <p:txBody>
          <a:bodyPr anchor="t" rtlCol="false" tIns="0" lIns="0" bIns="0" rIns="0">
            <a:spAutoFit/>
          </a:bodyPr>
          <a:lstStyle/>
          <a:p>
            <a:pPr>
              <a:lnSpc>
                <a:spcPts val="10757"/>
              </a:lnSpc>
            </a:pPr>
            <a:r>
              <a:rPr lang="en-US" sz="8964">
                <a:solidFill>
                  <a:srgbClr val="000000"/>
                </a:solidFill>
                <a:latin typeface="Linotype Feltpen Medium"/>
              </a:rPr>
              <a:t>risk factors?</a:t>
            </a:r>
          </a:p>
        </p:txBody>
      </p:sp>
      <p:grpSp>
        <p:nvGrpSpPr>
          <p:cNvPr name="Group 11" id="11"/>
          <p:cNvGrpSpPr/>
          <p:nvPr/>
        </p:nvGrpSpPr>
        <p:grpSpPr>
          <a:xfrm rot="0">
            <a:off x="5757890" y="1940136"/>
            <a:ext cx="6677279" cy="314243"/>
            <a:chOff x="0" y="0"/>
            <a:chExt cx="4128846" cy="194310"/>
          </a:xfrm>
        </p:grpSpPr>
        <p:sp>
          <p:nvSpPr>
            <p:cNvPr name="Freeform 12" id="12"/>
            <p:cNvSpPr/>
            <p:nvPr/>
          </p:nvSpPr>
          <p:spPr>
            <a:xfrm flipH="false" flipV="false" rot="0">
              <a:off x="73865" y="41910"/>
              <a:ext cx="3983011" cy="116840"/>
            </a:xfrm>
            <a:custGeom>
              <a:avLst/>
              <a:gdLst/>
              <a:ahLst/>
              <a:cxnLst/>
              <a:rect r="r" b="b" t="t" l="l"/>
              <a:pathLst>
                <a:path h="116840" w="3983011">
                  <a:moveTo>
                    <a:pt x="49243" y="31750"/>
                  </a:moveTo>
                  <a:cubicBezTo>
                    <a:pt x="2291699" y="34290"/>
                    <a:pt x="2467838" y="19050"/>
                    <a:pt x="2721629" y="13970"/>
                  </a:cubicBezTo>
                  <a:cubicBezTo>
                    <a:pt x="2994360" y="8890"/>
                    <a:pt x="3342850" y="5080"/>
                    <a:pt x="3568232" y="8890"/>
                  </a:cubicBezTo>
                  <a:cubicBezTo>
                    <a:pt x="3719749" y="11430"/>
                    <a:pt x="3892100" y="0"/>
                    <a:pt x="3947025" y="25400"/>
                  </a:cubicBezTo>
                  <a:cubicBezTo>
                    <a:pt x="3971647" y="36830"/>
                    <a:pt x="3981117" y="57150"/>
                    <a:pt x="3979222" y="69850"/>
                  </a:cubicBezTo>
                  <a:cubicBezTo>
                    <a:pt x="3977329" y="81280"/>
                    <a:pt x="3958389" y="95250"/>
                    <a:pt x="3941343" y="99060"/>
                  </a:cubicBezTo>
                  <a:cubicBezTo>
                    <a:pt x="3922403" y="102870"/>
                    <a:pt x="3884524" y="96520"/>
                    <a:pt x="3871267" y="86360"/>
                  </a:cubicBezTo>
                  <a:cubicBezTo>
                    <a:pt x="3859903" y="77470"/>
                    <a:pt x="3854221" y="58420"/>
                    <a:pt x="3861797" y="48260"/>
                  </a:cubicBezTo>
                  <a:cubicBezTo>
                    <a:pt x="3869373" y="36830"/>
                    <a:pt x="3903464" y="21590"/>
                    <a:pt x="3922403" y="21590"/>
                  </a:cubicBezTo>
                  <a:cubicBezTo>
                    <a:pt x="3939449" y="21590"/>
                    <a:pt x="3962177" y="31750"/>
                    <a:pt x="3971647" y="40640"/>
                  </a:cubicBezTo>
                  <a:cubicBezTo>
                    <a:pt x="3979222" y="48260"/>
                    <a:pt x="3983011" y="57150"/>
                    <a:pt x="3979222" y="66040"/>
                  </a:cubicBezTo>
                  <a:cubicBezTo>
                    <a:pt x="3973541" y="77470"/>
                    <a:pt x="3958389" y="95250"/>
                    <a:pt x="3929980" y="101600"/>
                  </a:cubicBezTo>
                  <a:cubicBezTo>
                    <a:pt x="3867479" y="116840"/>
                    <a:pt x="3695128" y="78740"/>
                    <a:pt x="3564444" y="72390"/>
                  </a:cubicBezTo>
                  <a:cubicBezTo>
                    <a:pt x="3414821" y="64770"/>
                    <a:pt x="3310653" y="64770"/>
                    <a:pt x="3081483" y="64770"/>
                  </a:cubicBezTo>
                  <a:cubicBezTo>
                    <a:pt x="2526551" y="63500"/>
                    <a:pt x="613645" y="100330"/>
                    <a:pt x="219700" y="96520"/>
                  </a:cubicBezTo>
                  <a:cubicBezTo>
                    <a:pt x="117426" y="95250"/>
                    <a:pt x="58713" y="104140"/>
                    <a:pt x="26515" y="90170"/>
                  </a:cubicBezTo>
                  <a:cubicBezTo>
                    <a:pt x="9470" y="82550"/>
                    <a:pt x="0" y="67310"/>
                    <a:pt x="1894" y="58420"/>
                  </a:cubicBezTo>
                  <a:cubicBezTo>
                    <a:pt x="5682" y="48260"/>
                    <a:pt x="49243" y="31750"/>
                    <a:pt x="49243" y="31750"/>
                  </a:cubicBezTo>
                </a:path>
              </a:pathLst>
            </a:custGeom>
            <a:solidFill>
              <a:srgbClr val="26AFEC"/>
            </a:solidFill>
            <a:ln cap="sq">
              <a:noFill/>
              <a:prstDash val="solid"/>
              <a:miter/>
            </a:ln>
          </p:spPr>
        </p:sp>
      </p:grpSp>
      <p:sp>
        <p:nvSpPr>
          <p:cNvPr name="TextBox 13" id="13"/>
          <p:cNvSpPr txBox="true"/>
          <p:nvPr/>
        </p:nvSpPr>
        <p:spPr>
          <a:xfrm rot="0">
            <a:off x="7539186" y="3161480"/>
            <a:ext cx="2333989" cy="606425"/>
          </a:xfrm>
          <a:prstGeom prst="rect">
            <a:avLst/>
          </a:prstGeom>
        </p:spPr>
        <p:txBody>
          <a:bodyPr anchor="t" rtlCol="false" tIns="0" lIns="0" bIns="0" rIns="0">
            <a:spAutoFit/>
          </a:bodyPr>
          <a:lstStyle/>
          <a:p>
            <a:pPr algn="ctr">
              <a:lnSpc>
                <a:spcPts val="3999"/>
              </a:lnSpc>
            </a:pPr>
            <a:r>
              <a:rPr lang="en-US" sz="3999" spc="-39">
                <a:solidFill>
                  <a:srgbClr val="123254"/>
                </a:solidFill>
                <a:latin typeface="Avenir"/>
              </a:rPr>
              <a:t>HEALTH</a:t>
            </a:r>
          </a:p>
        </p:txBody>
      </p:sp>
      <p:sp>
        <p:nvSpPr>
          <p:cNvPr name="TextBox 14" id="14"/>
          <p:cNvSpPr txBox="true"/>
          <p:nvPr/>
        </p:nvSpPr>
        <p:spPr>
          <a:xfrm rot="0">
            <a:off x="6981358" y="3918240"/>
            <a:ext cx="4219415" cy="1795145"/>
          </a:xfrm>
          <a:prstGeom prst="rect">
            <a:avLst/>
          </a:prstGeom>
        </p:spPr>
        <p:txBody>
          <a:bodyPr anchor="t" rtlCol="false" tIns="0" lIns="0" bIns="0" rIns="0">
            <a:spAutoFit/>
          </a:bodyPr>
          <a:lstStyle/>
          <a:p>
            <a:pPr marL="367031" indent="-183515" lvl="1">
              <a:lnSpc>
                <a:spcPts val="2380"/>
              </a:lnSpc>
              <a:buFont typeface="Arial"/>
              <a:buChar char="•"/>
            </a:pPr>
            <a:r>
              <a:rPr lang="en-US" sz="1700">
                <a:solidFill>
                  <a:srgbClr val="2B391F"/>
                </a:solidFill>
                <a:latin typeface="Avenir"/>
              </a:rPr>
              <a:t>Mental health conditions (particularly depression and other mood disorders)</a:t>
            </a:r>
          </a:p>
          <a:p>
            <a:pPr marL="367031" indent="-183515" lvl="1">
              <a:lnSpc>
                <a:spcPts val="2380"/>
              </a:lnSpc>
              <a:buFont typeface="Arial"/>
              <a:buChar char="•"/>
            </a:pPr>
            <a:r>
              <a:rPr lang="en-US" sz="1700">
                <a:solidFill>
                  <a:srgbClr val="2B391F"/>
                </a:solidFill>
                <a:latin typeface="Avenir"/>
              </a:rPr>
              <a:t>Serious physical or chronic condition, prolonged physical pain</a:t>
            </a:r>
          </a:p>
          <a:p>
            <a:pPr marL="367031" indent="-183515" lvl="1">
              <a:lnSpc>
                <a:spcPts val="2380"/>
              </a:lnSpc>
              <a:buFont typeface="Arial"/>
              <a:buChar char="•"/>
            </a:pPr>
            <a:r>
              <a:rPr lang="en-US" sz="1700">
                <a:solidFill>
                  <a:srgbClr val="2B391F"/>
                </a:solidFill>
                <a:latin typeface="Avenir"/>
              </a:rPr>
              <a:t>Terminal illness</a:t>
            </a:r>
          </a:p>
          <a:p>
            <a:pPr>
              <a:lnSpc>
                <a:spcPts val="2380"/>
              </a:lnSpc>
            </a:pPr>
          </a:p>
        </p:txBody>
      </p:sp>
      <p:sp>
        <p:nvSpPr>
          <p:cNvPr name="TextBox 15" id="15"/>
          <p:cNvSpPr txBox="true"/>
          <p:nvPr/>
        </p:nvSpPr>
        <p:spPr>
          <a:xfrm rot="0">
            <a:off x="12660560" y="3161480"/>
            <a:ext cx="4205056" cy="606425"/>
          </a:xfrm>
          <a:prstGeom prst="rect">
            <a:avLst/>
          </a:prstGeom>
        </p:spPr>
        <p:txBody>
          <a:bodyPr anchor="t" rtlCol="false" tIns="0" lIns="0" bIns="0" rIns="0">
            <a:spAutoFit/>
          </a:bodyPr>
          <a:lstStyle/>
          <a:p>
            <a:pPr>
              <a:lnSpc>
                <a:spcPts val="3999"/>
              </a:lnSpc>
            </a:pPr>
            <a:r>
              <a:rPr lang="en-US" sz="3999" spc="-39">
                <a:solidFill>
                  <a:srgbClr val="5DADEC"/>
                </a:solidFill>
                <a:latin typeface="Avenir"/>
              </a:rPr>
              <a:t>ENVIRONMENT</a:t>
            </a:r>
          </a:p>
        </p:txBody>
      </p:sp>
      <p:sp>
        <p:nvSpPr>
          <p:cNvPr name="TextBox 16" id="16"/>
          <p:cNvSpPr txBox="true"/>
          <p:nvPr/>
        </p:nvSpPr>
        <p:spPr>
          <a:xfrm rot="0">
            <a:off x="12270390" y="3968087"/>
            <a:ext cx="5332718" cy="3862070"/>
          </a:xfrm>
          <a:prstGeom prst="rect">
            <a:avLst/>
          </a:prstGeom>
        </p:spPr>
        <p:txBody>
          <a:bodyPr anchor="t" rtlCol="false" tIns="0" lIns="0" bIns="0" rIns="0">
            <a:spAutoFit/>
          </a:bodyPr>
          <a:lstStyle/>
          <a:p>
            <a:pPr marL="367031" indent="-183515" lvl="1">
              <a:lnSpc>
                <a:spcPts val="2380"/>
              </a:lnSpc>
              <a:buFont typeface="Arial"/>
              <a:buChar char="•"/>
            </a:pPr>
            <a:r>
              <a:rPr lang="en-US" sz="1700">
                <a:solidFill>
                  <a:srgbClr val="2B391F"/>
                </a:solidFill>
                <a:latin typeface="Avenir"/>
              </a:rPr>
              <a:t>Social isolation</a:t>
            </a:r>
            <a:r>
              <a:rPr lang="en-US" sz="1700">
                <a:solidFill>
                  <a:srgbClr val="2B391F"/>
                </a:solidFill>
                <a:latin typeface="Avenir"/>
              </a:rPr>
              <a:t> </a:t>
            </a:r>
          </a:p>
          <a:p>
            <a:pPr marL="367031" indent="-183515" lvl="1">
              <a:lnSpc>
                <a:spcPts val="2380"/>
              </a:lnSpc>
              <a:buFont typeface="Arial"/>
              <a:buChar char="•"/>
            </a:pPr>
            <a:r>
              <a:rPr lang="en-US" sz="1700">
                <a:solidFill>
                  <a:srgbClr val="2B391F"/>
                </a:solidFill>
                <a:latin typeface="Avenir"/>
              </a:rPr>
              <a:t>Easy access to lethal means (especially guns)</a:t>
            </a:r>
          </a:p>
          <a:p>
            <a:pPr marL="367031" indent="-183515" lvl="1">
              <a:lnSpc>
                <a:spcPts val="2380"/>
              </a:lnSpc>
              <a:buFont typeface="Arial"/>
              <a:buChar char="•"/>
            </a:pPr>
            <a:r>
              <a:rPr lang="en-US" sz="1700">
                <a:solidFill>
                  <a:srgbClr val="2B391F"/>
                </a:solidFill>
                <a:latin typeface="Avenir"/>
              </a:rPr>
              <a:t>Loss of a significant relationship (death, divorce, break-up, etc.)</a:t>
            </a:r>
          </a:p>
          <a:p>
            <a:pPr marL="367031" indent="-183515" lvl="1">
              <a:lnSpc>
                <a:spcPts val="2380"/>
              </a:lnSpc>
              <a:buFont typeface="Arial"/>
              <a:buChar char="•"/>
            </a:pPr>
            <a:r>
              <a:rPr lang="en-US" sz="1700">
                <a:solidFill>
                  <a:srgbClr val="2B391F"/>
                </a:solidFill>
                <a:latin typeface="Avenir"/>
              </a:rPr>
              <a:t>High conflict or violent relationships</a:t>
            </a:r>
          </a:p>
          <a:p>
            <a:pPr marL="367031" indent="-183515" lvl="1">
              <a:lnSpc>
                <a:spcPts val="2380"/>
              </a:lnSpc>
              <a:buFont typeface="Arial"/>
              <a:buChar char="•"/>
            </a:pPr>
            <a:r>
              <a:rPr lang="en-US" sz="1700">
                <a:solidFill>
                  <a:srgbClr val="2B391F"/>
                </a:solidFill>
                <a:latin typeface="Avenir"/>
              </a:rPr>
              <a:t>Loss of job, income, unemployment, benefits</a:t>
            </a:r>
          </a:p>
          <a:p>
            <a:pPr marL="367031" indent="-183515" lvl="1">
              <a:lnSpc>
                <a:spcPts val="2380"/>
              </a:lnSpc>
              <a:buFont typeface="Arial"/>
              <a:buChar char="•"/>
            </a:pPr>
            <a:r>
              <a:rPr lang="en-US" sz="1700">
                <a:solidFill>
                  <a:srgbClr val="2B391F"/>
                </a:solidFill>
                <a:latin typeface="Avenir"/>
              </a:rPr>
              <a:t>Criminal/legal problems</a:t>
            </a:r>
          </a:p>
          <a:p>
            <a:pPr marL="367031" indent="-183515" lvl="1">
              <a:lnSpc>
                <a:spcPts val="2380"/>
              </a:lnSpc>
              <a:buFont typeface="Arial"/>
              <a:buChar char="•"/>
            </a:pPr>
            <a:r>
              <a:rPr lang="en-US" sz="1700">
                <a:solidFill>
                  <a:srgbClr val="2B391F"/>
                </a:solidFill>
                <a:latin typeface="Avenir"/>
              </a:rPr>
              <a:t>Prolonged bullying, harassment or victimization</a:t>
            </a:r>
          </a:p>
          <a:p>
            <a:pPr marL="367031" indent="-183515" lvl="1">
              <a:lnSpc>
                <a:spcPts val="2380"/>
              </a:lnSpc>
              <a:buFont typeface="Arial"/>
              <a:buChar char="•"/>
            </a:pPr>
            <a:r>
              <a:rPr lang="en-US" sz="1700">
                <a:solidFill>
                  <a:srgbClr val="2B391F"/>
                </a:solidFill>
                <a:latin typeface="Avenir"/>
              </a:rPr>
              <a:t>Limited access to health &amp; mental health care</a:t>
            </a:r>
          </a:p>
          <a:p>
            <a:pPr marL="367031" indent="-183515" lvl="1">
              <a:lnSpc>
                <a:spcPts val="2380"/>
              </a:lnSpc>
              <a:buFont typeface="Arial"/>
              <a:buChar char="•"/>
            </a:pPr>
            <a:r>
              <a:rPr lang="en-US" sz="1700">
                <a:solidFill>
                  <a:srgbClr val="2B391F"/>
                </a:solidFill>
                <a:latin typeface="Avenir"/>
              </a:rPr>
              <a:t>Cultural/religious beliefs that encourage suicide</a:t>
            </a:r>
          </a:p>
          <a:p>
            <a:pPr marL="367031" indent="-183515" lvl="1">
              <a:lnSpc>
                <a:spcPts val="2380"/>
              </a:lnSpc>
              <a:buFont typeface="Arial"/>
              <a:buChar char="•"/>
            </a:pPr>
            <a:r>
              <a:rPr lang="en-US" sz="1700">
                <a:solidFill>
                  <a:srgbClr val="2B391F"/>
                </a:solidFill>
                <a:latin typeface="Avenir"/>
              </a:rPr>
              <a:t>Exposure to suicide (including (including a known person and through the media/ social media)</a:t>
            </a:r>
          </a:p>
          <a:p>
            <a:pPr marL="367031" indent="-183515" lvl="1">
              <a:lnSpc>
                <a:spcPts val="2380"/>
              </a:lnSpc>
              <a:buFont typeface="Arial"/>
              <a:buChar char="•"/>
            </a:pPr>
            <a:r>
              <a:rPr lang="en-US" sz="1700">
                <a:solidFill>
                  <a:srgbClr val="2B391F"/>
                </a:solidFill>
                <a:latin typeface="Avenir"/>
              </a:rPr>
              <a:t>Stigma</a:t>
            </a:r>
          </a:p>
        </p:txBody>
      </p:sp>
      <p:sp>
        <p:nvSpPr>
          <p:cNvPr name="TextBox 17" id="17"/>
          <p:cNvSpPr txBox="true"/>
          <p:nvPr/>
        </p:nvSpPr>
        <p:spPr>
          <a:xfrm rot="0">
            <a:off x="7748859" y="5932460"/>
            <a:ext cx="2265615" cy="606425"/>
          </a:xfrm>
          <a:prstGeom prst="rect">
            <a:avLst/>
          </a:prstGeom>
        </p:spPr>
        <p:txBody>
          <a:bodyPr anchor="t" rtlCol="false" tIns="0" lIns="0" bIns="0" rIns="0">
            <a:spAutoFit/>
          </a:bodyPr>
          <a:lstStyle/>
          <a:p>
            <a:pPr algn="ctr">
              <a:lnSpc>
                <a:spcPts val="3999"/>
              </a:lnSpc>
            </a:pPr>
            <a:r>
              <a:rPr lang="en-US" sz="3999" spc="-39">
                <a:solidFill>
                  <a:srgbClr val="5271FF"/>
                </a:solidFill>
                <a:latin typeface="Avenir"/>
              </a:rPr>
              <a:t>HISTORY</a:t>
            </a:r>
          </a:p>
        </p:txBody>
      </p:sp>
      <p:sp>
        <p:nvSpPr>
          <p:cNvPr name="TextBox 18" id="18"/>
          <p:cNvSpPr txBox="true"/>
          <p:nvPr/>
        </p:nvSpPr>
        <p:spPr>
          <a:xfrm rot="0">
            <a:off x="7001065" y="6691285"/>
            <a:ext cx="5086524" cy="2680970"/>
          </a:xfrm>
          <a:prstGeom prst="rect">
            <a:avLst/>
          </a:prstGeom>
        </p:spPr>
        <p:txBody>
          <a:bodyPr anchor="t" rtlCol="false" tIns="0" lIns="0" bIns="0" rIns="0">
            <a:spAutoFit/>
          </a:bodyPr>
          <a:lstStyle/>
          <a:p>
            <a:pPr marL="367031" indent="-183515" lvl="1">
              <a:lnSpc>
                <a:spcPts val="2380"/>
              </a:lnSpc>
              <a:buFont typeface="Arial"/>
              <a:buChar char="•"/>
            </a:pPr>
            <a:r>
              <a:rPr lang="en-US" sz="1700">
                <a:solidFill>
                  <a:srgbClr val="2B391F"/>
                </a:solidFill>
                <a:latin typeface="Avenir"/>
              </a:rPr>
              <a:t>Previous suicide attempt</a:t>
            </a:r>
            <a:r>
              <a:rPr lang="en-US" sz="1700">
                <a:solidFill>
                  <a:srgbClr val="2B391F"/>
                </a:solidFill>
                <a:latin typeface="Avenir"/>
              </a:rPr>
              <a:t> </a:t>
            </a:r>
          </a:p>
          <a:p>
            <a:pPr marL="367031" indent="-183515" lvl="1">
              <a:lnSpc>
                <a:spcPts val="2380"/>
              </a:lnSpc>
              <a:buFont typeface="Arial"/>
              <a:buChar char="•"/>
            </a:pPr>
            <a:r>
              <a:rPr lang="en-US" sz="1700">
                <a:solidFill>
                  <a:srgbClr val="2B391F"/>
                </a:solidFill>
                <a:latin typeface="Avenir"/>
              </a:rPr>
              <a:t>Alcohol and/ or substance abuse</a:t>
            </a:r>
          </a:p>
          <a:p>
            <a:pPr marL="367031" indent="-183515" lvl="1">
              <a:lnSpc>
                <a:spcPts val="2380"/>
              </a:lnSpc>
              <a:buFont typeface="Arial"/>
              <a:buChar char="•"/>
            </a:pPr>
            <a:r>
              <a:rPr lang="en-US" sz="1700">
                <a:solidFill>
                  <a:srgbClr val="2B391F"/>
                </a:solidFill>
                <a:latin typeface="Avenir"/>
              </a:rPr>
              <a:t>Family history of suicide</a:t>
            </a:r>
          </a:p>
          <a:p>
            <a:pPr marL="367031" indent="-183515" lvl="1">
              <a:lnSpc>
                <a:spcPts val="2380"/>
              </a:lnSpc>
              <a:buFont typeface="Arial"/>
              <a:buChar char="•"/>
            </a:pPr>
            <a:r>
              <a:rPr lang="en-US" sz="1700">
                <a:solidFill>
                  <a:srgbClr val="2B391F"/>
                </a:solidFill>
                <a:latin typeface="Avenir"/>
              </a:rPr>
              <a:t>Family history of mental health conditions</a:t>
            </a:r>
          </a:p>
          <a:p>
            <a:pPr marL="367031" indent="-183515" lvl="1">
              <a:lnSpc>
                <a:spcPts val="2380"/>
              </a:lnSpc>
              <a:buFont typeface="Arial"/>
              <a:buChar char="•"/>
            </a:pPr>
            <a:r>
              <a:rPr lang="en-US" sz="1700">
                <a:solidFill>
                  <a:srgbClr val="2B391F"/>
                </a:solidFill>
                <a:latin typeface="Avenir"/>
              </a:rPr>
              <a:t>Trauma</a:t>
            </a:r>
          </a:p>
          <a:p>
            <a:pPr marL="367031" indent="-183515" lvl="1">
              <a:lnSpc>
                <a:spcPts val="2380"/>
              </a:lnSpc>
              <a:buFont typeface="Arial"/>
              <a:buChar char="•"/>
            </a:pPr>
            <a:r>
              <a:rPr lang="en-US" sz="1700">
                <a:solidFill>
                  <a:srgbClr val="2B391F"/>
                </a:solidFill>
                <a:latin typeface="Avenir"/>
              </a:rPr>
              <a:t>Physical/ sexual abuse and/ or neglect</a:t>
            </a:r>
          </a:p>
          <a:p>
            <a:pPr marL="367031" indent="-183515" lvl="1">
              <a:lnSpc>
                <a:spcPts val="2380"/>
              </a:lnSpc>
              <a:buFont typeface="Arial"/>
              <a:buChar char="•"/>
            </a:pPr>
            <a:r>
              <a:rPr lang="en-US" sz="1700">
                <a:solidFill>
                  <a:srgbClr val="2B391F"/>
                </a:solidFill>
                <a:latin typeface="Avenir"/>
              </a:rPr>
              <a:t>Historical trauma</a:t>
            </a:r>
          </a:p>
          <a:p>
            <a:pPr marL="367031" indent="-183515" lvl="1">
              <a:lnSpc>
                <a:spcPts val="2380"/>
              </a:lnSpc>
              <a:buFont typeface="Arial"/>
              <a:buChar char="•"/>
            </a:pPr>
            <a:r>
              <a:rPr lang="en-US" sz="1700">
                <a:solidFill>
                  <a:srgbClr val="2B391F"/>
                </a:solidFill>
                <a:latin typeface="Avenir"/>
              </a:rPr>
              <a:t>Discrimination</a:t>
            </a:r>
          </a:p>
          <a:p>
            <a:pPr>
              <a:lnSpc>
                <a:spcPts val="2380"/>
              </a:lnSpc>
            </a:pPr>
          </a:p>
        </p:txBody>
      </p:sp>
      <p:sp>
        <p:nvSpPr>
          <p:cNvPr name="Freeform 19" id="19"/>
          <p:cNvSpPr/>
          <p:nvPr/>
        </p:nvSpPr>
        <p:spPr>
          <a:xfrm flipH="false" flipV="false" rot="0">
            <a:off x="1847918" y="6729626"/>
            <a:ext cx="2286663" cy="1997971"/>
          </a:xfrm>
          <a:custGeom>
            <a:avLst/>
            <a:gdLst/>
            <a:ahLst/>
            <a:cxnLst/>
            <a:rect r="r" b="b" t="t" l="l"/>
            <a:pathLst>
              <a:path h="1997971" w="2286663">
                <a:moveTo>
                  <a:pt x="0" y="0"/>
                </a:moveTo>
                <a:lnTo>
                  <a:pt x="2286663" y="0"/>
                </a:lnTo>
                <a:lnTo>
                  <a:pt x="2286663" y="1997971"/>
                </a:lnTo>
                <a:lnTo>
                  <a:pt x="0" y="19979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20" id="20"/>
          <p:cNvGrpSpPr/>
          <p:nvPr/>
        </p:nvGrpSpPr>
        <p:grpSpPr>
          <a:xfrm rot="0">
            <a:off x="14763088" y="8862452"/>
            <a:ext cx="2884536" cy="698765"/>
            <a:chOff x="0" y="0"/>
            <a:chExt cx="3846048" cy="931686"/>
          </a:xfrm>
        </p:grpSpPr>
        <p:sp>
          <p:nvSpPr>
            <p:cNvPr name="Freeform 21" id="21"/>
            <p:cNvSpPr/>
            <p:nvPr/>
          </p:nvSpPr>
          <p:spPr>
            <a:xfrm flipH="false" flipV="false" rot="0">
              <a:off x="519848" y="0"/>
              <a:ext cx="3326200" cy="931686"/>
            </a:xfrm>
            <a:custGeom>
              <a:avLst/>
              <a:gdLst/>
              <a:ahLst/>
              <a:cxnLst/>
              <a:rect r="r" b="b" t="t" l="l"/>
              <a:pathLst>
                <a:path h="931686" w="3326200">
                  <a:moveTo>
                    <a:pt x="0" y="0"/>
                  </a:moveTo>
                  <a:lnTo>
                    <a:pt x="3326200" y="0"/>
                  </a:lnTo>
                  <a:lnTo>
                    <a:pt x="3326200" y="931686"/>
                  </a:lnTo>
                  <a:lnTo>
                    <a:pt x="0" y="931686"/>
                  </a:lnTo>
                  <a:lnTo>
                    <a:pt x="0" y="0"/>
                  </a:lnTo>
                  <a:close/>
                </a:path>
              </a:pathLst>
            </a:custGeom>
            <a:blipFill>
              <a:blip r:embed="rId5"/>
              <a:stretch>
                <a:fillRect l="-21726" t="0" r="-4994" b="-282543"/>
              </a:stretch>
            </a:blipFill>
          </p:spPr>
        </p:sp>
        <p:sp>
          <p:nvSpPr>
            <p:cNvPr name="Freeform 22" id="22"/>
            <p:cNvSpPr/>
            <p:nvPr/>
          </p:nvSpPr>
          <p:spPr>
            <a:xfrm flipH="false" flipV="false" rot="0">
              <a:off x="0" y="187942"/>
              <a:ext cx="410510" cy="551074"/>
            </a:xfrm>
            <a:custGeom>
              <a:avLst/>
              <a:gdLst/>
              <a:ahLst/>
              <a:cxnLst/>
              <a:rect r="r" b="b" t="t" l="l"/>
              <a:pathLst>
                <a:path h="551074" w="410510">
                  <a:moveTo>
                    <a:pt x="0" y="0"/>
                  </a:moveTo>
                  <a:lnTo>
                    <a:pt x="410510" y="0"/>
                  </a:lnTo>
                  <a:lnTo>
                    <a:pt x="410510" y="551073"/>
                  </a:lnTo>
                  <a:lnTo>
                    <a:pt x="0" y="551073"/>
                  </a:lnTo>
                  <a:lnTo>
                    <a:pt x="0" y="0"/>
                  </a:lnTo>
                  <a:close/>
                </a:path>
              </a:pathLst>
            </a:custGeom>
            <a:blipFill>
              <a:blip r:embed="rId6"/>
              <a:stretch>
                <a:fillRect l="-24099" t="0" r="-213117" b="-151202"/>
              </a:stretch>
            </a:blipFill>
          </p:spPr>
        </p:sp>
        <p:sp>
          <p:nvSpPr>
            <p:cNvPr name="Freeform 23" id="23"/>
            <p:cNvSpPr/>
            <p:nvPr/>
          </p:nvSpPr>
          <p:spPr>
            <a:xfrm flipH="false" flipV="false" rot="0">
              <a:off x="145984" y="271489"/>
              <a:ext cx="410510" cy="551074"/>
            </a:xfrm>
            <a:custGeom>
              <a:avLst/>
              <a:gdLst/>
              <a:ahLst/>
              <a:cxnLst/>
              <a:rect r="r" b="b" t="t" l="l"/>
              <a:pathLst>
                <a:path h="551074" w="410510">
                  <a:moveTo>
                    <a:pt x="0" y="0"/>
                  </a:moveTo>
                  <a:lnTo>
                    <a:pt x="410510" y="0"/>
                  </a:lnTo>
                  <a:lnTo>
                    <a:pt x="410510" y="551074"/>
                  </a:lnTo>
                  <a:lnTo>
                    <a:pt x="0" y="551074"/>
                  </a:lnTo>
                  <a:lnTo>
                    <a:pt x="0" y="0"/>
                  </a:lnTo>
                  <a:close/>
                </a:path>
              </a:pathLst>
            </a:custGeom>
            <a:blipFill>
              <a:blip r:embed="rId7"/>
              <a:stretch>
                <a:fillRect l="-204421" t="-140732" r="-32796" b="-10470"/>
              </a:stretch>
            </a:blipFill>
          </p:spPr>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26893" y="2785130"/>
            <a:ext cx="9363864" cy="6776087"/>
            <a:chOff x="0" y="0"/>
            <a:chExt cx="3356117" cy="2428628"/>
          </a:xfrm>
        </p:grpSpPr>
        <p:sp>
          <p:nvSpPr>
            <p:cNvPr name="Freeform 3" id="3"/>
            <p:cNvSpPr/>
            <p:nvPr/>
          </p:nvSpPr>
          <p:spPr>
            <a:xfrm flipH="false" flipV="false" rot="0">
              <a:off x="0" y="0"/>
              <a:ext cx="3356117" cy="2428628"/>
            </a:xfrm>
            <a:custGeom>
              <a:avLst/>
              <a:gdLst/>
              <a:ahLst/>
              <a:cxnLst/>
              <a:rect r="r" b="b" t="t" l="l"/>
              <a:pathLst>
                <a:path h="2428628" w="3356117">
                  <a:moveTo>
                    <a:pt x="16536" y="0"/>
                  </a:moveTo>
                  <a:lnTo>
                    <a:pt x="3339581" y="0"/>
                  </a:lnTo>
                  <a:cubicBezTo>
                    <a:pt x="3348713" y="0"/>
                    <a:pt x="3356117" y="7403"/>
                    <a:pt x="3356117" y="16536"/>
                  </a:cubicBezTo>
                  <a:lnTo>
                    <a:pt x="3356117" y="2412092"/>
                  </a:lnTo>
                  <a:cubicBezTo>
                    <a:pt x="3356117" y="2421224"/>
                    <a:pt x="3348713" y="2428628"/>
                    <a:pt x="3339581" y="2428628"/>
                  </a:cubicBezTo>
                  <a:lnTo>
                    <a:pt x="16536" y="2428628"/>
                  </a:lnTo>
                  <a:cubicBezTo>
                    <a:pt x="7403" y="2428628"/>
                    <a:pt x="0" y="2421224"/>
                    <a:pt x="0" y="2412092"/>
                  </a:cubicBezTo>
                  <a:lnTo>
                    <a:pt x="0" y="16536"/>
                  </a:lnTo>
                  <a:cubicBezTo>
                    <a:pt x="0" y="7403"/>
                    <a:pt x="7403" y="0"/>
                    <a:pt x="16536" y="0"/>
                  </a:cubicBezTo>
                  <a:close/>
                </a:path>
              </a:pathLst>
            </a:custGeom>
            <a:gradFill rotWithShape="true">
              <a:gsLst>
                <a:gs pos="0">
                  <a:srgbClr val="8C52FF">
                    <a:alpha val="20000"/>
                  </a:srgbClr>
                </a:gs>
                <a:gs pos="100000">
                  <a:srgbClr val="5CE1E6">
                    <a:alpha val="20000"/>
                  </a:srgbClr>
                </a:gs>
              </a:gsLst>
              <a:lin ang="0"/>
            </a:gradFill>
            <a:ln cap="sq">
              <a:noFill/>
              <a:prstDash val="solid"/>
              <a:miter/>
            </a:ln>
          </p:spPr>
        </p:sp>
        <p:sp>
          <p:nvSpPr>
            <p:cNvPr name="TextBox 4" id="4"/>
            <p:cNvSpPr txBox="true"/>
            <p:nvPr/>
          </p:nvSpPr>
          <p:spPr>
            <a:xfrm>
              <a:off x="0" y="-9525"/>
              <a:ext cx="3356117" cy="2438153"/>
            </a:xfrm>
            <a:prstGeom prst="rect">
              <a:avLst/>
            </a:prstGeom>
          </p:spPr>
          <p:txBody>
            <a:bodyPr anchor="ctr" rtlCol="false" tIns="51955" lIns="51955" bIns="51955" rIns="51955"/>
            <a:lstStyle/>
            <a:p>
              <a:pPr algn="ctr">
                <a:lnSpc>
                  <a:spcPts val="1952"/>
                </a:lnSpc>
              </a:pPr>
            </a:p>
          </p:txBody>
        </p:sp>
      </p:grpSp>
      <p:sp>
        <p:nvSpPr>
          <p:cNvPr name="TextBox 5" id="5"/>
          <p:cNvSpPr txBox="true"/>
          <p:nvPr/>
        </p:nvSpPr>
        <p:spPr>
          <a:xfrm rot="0">
            <a:off x="1108191" y="3139505"/>
            <a:ext cx="8789430" cy="1685365"/>
          </a:xfrm>
          <a:prstGeom prst="rect">
            <a:avLst/>
          </a:prstGeom>
        </p:spPr>
        <p:txBody>
          <a:bodyPr anchor="t" rtlCol="false" tIns="0" lIns="0" bIns="0" rIns="0">
            <a:spAutoFit/>
          </a:bodyPr>
          <a:lstStyle/>
          <a:p>
            <a:pPr>
              <a:lnSpc>
                <a:spcPts val="3255"/>
              </a:lnSpc>
            </a:pPr>
            <a:r>
              <a:rPr lang="en-US" sz="2647" spc="-26">
                <a:solidFill>
                  <a:srgbClr val="2B391F"/>
                </a:solidFill>
                <a:latin typeface="Avenir Bold"/>
              </a:rPr>
              <a:t>Behaviors, skills, environments or relationships that reduce the likelihood of suicide and enhance resilience. </a:t>
            </a:r>
          </a:p>
          <a:p>
            <a:pPr>
              <a:lnSpc>
                <a:spcPts val="3255"/>
              </a:lnSpc>
            </a:pPr>
          </a:p>
          <a:p>
            <a:pPr>
              <a:lnSpc>
                <a:spcPts val="3255"/>
              </a:lnSpc>
            </a:pPr>
            <a:r>
              <a:rPr lang="en-US" sz="2647" spc="-26">
                <a:solidFill>
                  <a:srgbClr val="2B391F"/>
                </a:solidFill>
                <a:latin typeface="Avenir"/>
              </a:rPr>
              <a:t>Protective factors help to counterbalance risk factors.</a:t>
            </a:r>
          </a:p>
        </p:txBody>
      </p:sp>
      <p:sp>
        <p:nvSpPr>
          <p:cNvPr name="TextBox 6" id="6"/>
          <p:cNvSpPr txBox="true"/>
          <p:nvPr/>
        </p:nvSpPr>
        <p:spPr>
          <a:xfrm rot="0">
            <a:off x="726893" y="880349"/>
            <a:ext cx="8756745" cy="1166755"/>
          </a:xfrm>
          <a:prstGeom prst="rect">
            <a:avLst/>
          </a:prstGeom>
        </p:spPr>
        <p:txBody>
          <a:bodyPr anchor="t" rtlCol="false" tIns="0" lIns="0" bIns="0" rIns="0">
            <a:spAutoFit/>
          </a:bodyPr>
          <a:lstStyle/>
          <a:p>
            <a:pPr>
              <a:lnSpc>
                <a:spcPts val="8964"/>
              </a:lnSpc>
            </a:pPr>
            <a:r>
              <a:rPr lang="en-US" sz="8149" spc="-122">
                <a:solidFill>
                  <a:srgbClr val="000000"/>
                </a:solidFill>
                <a:latin typeface="Georgia Pro Bold"/>
              </a:rPr>
              <a:t>What are</a:t>
            </a:r>
          </a:p>
        </p:txBody>
      </p:sp>
      <p:sp>
        <p:nvSpPr>
          <p:cNvPr name="TextBox 7" id="7"/>
          <p:cNvSpPr txBox="true"/>
          <p:nvPr/>
        </p:nvSpPr>
        <p:spPr>
          <a:xfrm rot="0">
            <a:off x="5757890" y="752130"/>
            <a:ext cx="9821878" cy="1346390"/>
          </a:xfrm>
          <a:prstGeom prst="rect">
            <a:avLst/>
          </a:prstGeom>
        </p:spPr>
        <p:txBody>
          <a:bodyPr anchor="t" rtlCol="false" tIns="0" lIns="0" bIns="0" rIns="0">
            <a:spAutoFit/>
          </a:bodyPr>
          <a:lstStyle/>
          <a:p>
            <a:pPr>
              <a:lnSpc>
                <a:spcPts val="10757"/>
              </a:lnSpc>
            </a:pPr>
            <a:r>
              <a:rPr lang="en-US" sz="8964">
                <a:solidFill>
                  <a:srgbClr val="000000"/>
                </a:solidFill>
                <a:latin typeface="Linotype Feltpen Medium"/>
              </a:rPr>
              <a:t>protective factors?</a:t>
            </a:r>
          </a:p>
        </p:txBody>
      </p:sp>
      <p:grpSp>
        <p:nvGrpSpPr>
          <p:cNvPr name="Group 8" id="8"/>
          <p:cNvGrpSpPr/>
          <p:nvPr/>
        </p:nvGrpSpPr>
        <p:grpSpPr>
          <a:xfrm rot="0">
            <a:off x="5757890" y="1864735"/>
            <a:ext cx="8279460" cy="389644"/>
            <a:chOff x="0" y="0"/>
            <a:chExt cx="4128846" cy="194310"/>
          </a:xfrm>
        </p:grpSpPr>
        <p:sp>
          <p:nvSpPr>
            <p:cNvPr name="Freeform 9" id="9"/>
            <p:cNvSpPr/>
            <p:nvPr/>
          </p:nvSpPr>
          <p:spPr>
            <a:xfrm flipH="false" flipV="false" rot="0">
              <a:off x="73865" y="41910"/>
              <a:ext cx="3983011" cy="116840"/>
            </a:xfrm>
            <a:custGeom>
              <a:avLst/>
              <a:gdLst/>
              <a:ahLst/>
              <a:cxnLst/>
              <a:rect r="r" b="b" t="t" l="l"/>
              <a:pathLst>
                <a:path h="116840" w="3983011">
                  <a:moveTo>
                    <a:pt x="49243" y="31750"/>
                  </a:moveTo>
                  <a:cubicBezTo>
                    <a:pt x="2291699" y="34290"/>
                    <a:pt x="2467838" y="19050"/>
                    <a:pt x="2721629" y="13970"/>
                  </a:cubicBezTo>
                  <a:cubicBezTo>
                    <a:pt x="2994360" y="8890"/>
                    <a:pt x="3342850" y="5080"/>
                    <a:pt x="3568232" y="8890"/>
                  </a:cubicBezTo>
                  <a:cubicBezTo>
                    <a:pt x="3719749" y="11430"/>
                    <a:pt x="3892100" y="0"/>
                    <a:pt x="3947025" y="25400"/>
                  </a:cubicBezTo>
                  <a:cubicBezTo>
                    <a:pt x="3971647" y="36830"/>
                    <a:pt x="3981117" y="57150"/>
                    <a:pt x="3979222" y="69850"/>
                  </a:cubicBezTo>
                  <a:cubicBezTo>
                    <a:pt x="3977329" y="81280"/>
                    <a:pt x="3958389" y="95250"/>
                    <a:pt x="3941343" y="99060"/>
                  </a:cubicBezTo>
                  <a:cubicBezTo>
                    <a:pt x="3922403" y="102870"/>
                    <a:pt x="3884524" y="96520"/>
                    <a:pt x="3871267" y="86360"/>
                  </a:cubicBezTo>
                  <a:cubicBezTo>
                    <a:pt x="3859903" y="77470"/>
                    <a:pt x="3854221" y="58420"/>
                    <a:pt x="3861797" y="48260"/>
                  </a:cubicBezTo>
                  <a:cubicBezTo>
                    <a:pt x="3869373" y="36830"/>
                    <a:pt x="3903464" y="21590"/>
                    <a:pt x="3922403" y="21590"/>
                  </a:cubicBezTo>
                  <a:cubicBezTo>
                    <a:pt x="3939449" y="21590"/>
                    <a:pt x="3962177" y="31750"/>
                    <a:pt x="3971647" y="40640"/>
                  </a:cubicBezTo>
                  <a:cubicBezTo>
                    <a:pt x="3979222" y="48260"/>
                    <a:pt x="3983011" y="57150"/>
                    <a:pt x="3979222" y="66040"/>
                  </a:cubicBezTo>
                  <a:cubicBezTo>
                    <a:pt x="3973541" y="77470"/>
                    <a:pt x="3958389" y="95250"/>
                    <a:pt x="3929980" y="101600"/>
                  </a:cubicBezTo>
                  <a:cubicBezTo>
                    <a:pt x="3867479" y="116840"/>
                    <a:pt x="3695128" y="78740"/>
                    <a:pt x="3564444" y="72390"/>
                  </a:cubicBezTo>
                  <a:cubicBezTo>
                    <a:pt x="3414821" y="64770"/>
                    <a:pt x="3310653" y="64770"/>
                    <a:pt x="3081483" y="64770"/>
                  </a:cubicBezTo>
                  <a:cubicBezTo>
                    <a:pt x="2526551" y="63500"/>
                    <a:pt x="613645" y="100330"/>
                    <a:pt x="219700" y="96520"/>
                  </a:cubicBezTo>
                  <a:cubicBezTo>
                    <a:pt x="117426" y="95250"/>
                    <a:pt x="58713" y="104140"/>
                    <a:pt x="26515" y="90170"/>
                  </a:cubicBezTo>
                  <a:cubicBezTo>
                    <a:pt x="9470" y="82550"/>
                    <a:pt x="0" y="67310"/>
                    <a:pt x="1894" y="58420"/>
                  </a:cubicBezTo>
                  <a:cubicBezTo>
                    <a:pt x="5682" y="48260"/>
                    <a:pt x="49243" y="31750"/>
                    <a:pt x="49243" y="31750"/>
                  </a:cubicBezTo>
                </a:path>
              </a:pathLst>
            </a:custGeom>
            <a:solidFill>
              <a:srgbClr val="26AFEC"/>
            </a:solidFill>
            <a:ln cap="sq">
              <a:noFill/>
              <a:prstDash val="solid"/>
              <a:miter/>
            </a:ln>
          </p:spPr>
        </p:sp>
      </p:grpSp>
      <p:grpSp>
        <p:nvGrpSpPr>
          <p:cNvPr name="Group 10" id="10"/>
          <p:cNvGrpSpPr/>
          <p:nvPr/>
        </p:nvGrpSpPr>
        <p:grpSpPr>
          <a:xfrm rot="0">
            <a:off x="14763088" y="8862452"/>
            <a:ext cx="2884536" cy="698765"/>
            <a:chOff x="0" y="0"/>
            <a:chExt cx="3846048" cy="931686"/>
          </a:xfrm>
        </p:grpSpPr>
        <p:sp>
          <p:nvSpPr>
            <p:cNvPr name="Freeform 11" id="11"/>
            <p:cNvSpPr/>
            <p:nvPr/>
          </p:nvSpPr>
          <p:spPr>
            <a:xfrm flipH="false" flipV="false" rot="0">
              <a:off x="519848" y="0"/>
              <a:ext cx="3326200" cy="931686"/>
            </a:xfrm>
            <a:custGeom>
              <a:avLst/>
              <a:gdLst/>
              <a:ahLst/>
              <a:cxnLst/>
              <a:rect r="r" b="b" t="t" l="l"/>
              <a:pathLst>
                <a:path h="931686" w="3326200">
                  <a:moveTo>
                    <a:pt x="0" y="0"/>
                  </a:moveTo>
                  <a:lnTo>
                    <a:pt x="3326200" y="0"/>
                  </a:lnTo>
                  <a:lnTo>
                    <a:pt x="3326200" y="931686"/>
                  </a:lnTo>
                  <a:lnTo>
                    <a:pt x="0" y="931686"/>
                  </a:lnTo>
                  <a:lnTo>
                    <a:pt x="0" y="0"/>
                  </a:lnTo>
                  <a:close/>
                </a:path>
              </a:pathLst>
            </a:custGeom>
            <a:blipFill>
              <a:blip r:embed="rId2"/>
              <a:stretch>
                <a:fillRect l="-21726" t="0" r="-4994" b="-282543"/>
              </a:stretch>
            </a:blipFill>
          </p:spPr>
        </p:sp>
        <p:sp>
          <p:nvSpPr>
            <p:cNvPr name="Freeform 12" id="12"/>
            <p:cNvSpPr/>
            <p:nvPr/>
          </p:nvSpPr>
          <p:spPr>
            <a:xfrm flipH="false" flipV="false" rot="0">
              <a:off x="0" y="187942"/>
              <a:ext cx="410510" cy="551074"/>
            </a:xfrm>
            <a:custGeom>
              <a:avLst/>
              <a:gdLst/>
              <a:ahLst/>
              <a:cxnLst/>
              <a:rect r="r" b="b" t="t" l="l"/>
              <a:pathLst>
                <a:path h="551074" w="410510">
                  <a:moveTo>
                    <a:pt x="0" y="0"/>
                  </a:moveTo>
                  <a:lnTo>
                    <a:pt x="410510" y="0"/>
                  </a:lnTo>
                  <a:lnTo>
                    <a:pt x="410510" y="551073"/>
                  </a:lnTo>
                  <a:lnTo>
                    <a:pt x="0" y="551073"/>
                  </a:lnTo>
                  <a:lnTo>
                    <a:pt x="0" y="0"/>
                  </a:lnTo>
                  <a:close/>
                </a:path>
              </a:pathLst>
            </a:custGeom>
            <a:blipFill>
              <a:blip r:embed="rId3"/>
              <a:stretch>
                <a:fillRect l="-24099" t="0" r="-213117" b="-151202"/>
              </a:stretch>
            </a:blipFill>
          </p:spPr>
        </p:sp>
        <p:sp>
          <p:nvSpPr>
            <p:cNvPr name="Freeform 13" id="13"/>
            <p:cNvSpPr/>
            <p:nvPr/>
          </p:nvSpPr>
          <p:spPr>
            <a:xfrm flipH="false" flipV="false" rot="0">
              <a:off x="145984" y="271489"/>
              <a:ext cx="410510" cy="551074"/>
            </a:xfrm>
            <a:custGeom>
              <a:avLst/>
              <a:gdLst/>
              <a:ahLst/>
              <a:cxnLst/>
              <a:rect r="r" b="b" t="t" l="l"/>
              <a:pathLst>
                <a:path h="551074" w="410510">
                  <a:moveTo>
                    <a:pt x="0" y="0"/>
                  </a:moveTo>
                  <a:lnTo>
                    <a:pt x="410510" y="0"/>
                  </a:lnTo>
                  <a:lnTo>
                    <a:pt x="410510" y="551074"/>
                  </a:lnTo>
                  <a:lnTo>
                    <a:pt x="0" y="551074"/>
                  </a:lnTo>
                  <a:lnTo>
                    <a:pt x="0" y="0"/>
                  </a:lnTo>
                  <a:close/>
                </a:path>
              </a:pathLst>
            </a:custGeom>
            <a:blipFill>
              <a:blip r:embed="rId4"/>
              <a:stretch>
                <a:fillRect l="-204421" t="-140732" r="-32796" b="-10470"/>
              </a:stretch>
            </a:blipFill>
          </p:spPr>
        </p:sp>
      </p:grpSp>
      <p:grpSp>
        <p:nvGrpSpPr>
          <p:cNvPr name="Group 14" id="14"/>
          <p:cNvGrpSpPr/>
          <p:nvPr/>
        </p:nvGrpSpPr>
        <p:grpSpPr>
          <a:xfrm rot="0">
            <a:off x="10506760" y="4010763"/>
            <a:ext cx="7061181" cy="3114366"/>
            <a:chOff x="0" y="0"/>
            <a:chExt cx="9414908" cy="4152487"/>
          </a:xfrm>
        </p:grpSpPr>
        <p:sp>
          <p:nvSpPr>
            <p:cNvPr name="Freeform 15" id="15"/>
            <p:cNvSpPr/>
            <p:nvPr/>
          </p:nvSpPr>
          <p:spPr>
            <a:xfrm flipH="true" flipV="false" rot="0">
              <a:off x="2720321" y="0"/>
              <a:ext cx="5417168" cy="4069647"/>
            </a:xfrm>
            <a:custGeom>
              <a:avLst/>
              <a:gdLst/>
              <a:ahLst/>
              <a:cxnLst/>
              <a:rect r="r" b="b" t="t" l="l"/>
              <a:pathLst>
                <a:path h="4069647" w="5417168">
                  <a:moveTo>
                    <a:pt x="5417168" y="0"/>
                  </a:moveTo>
                  <a:lnTo>
                    <a:pt x="0" y="0"/>
                  </a:lnTo>
                  <a:lnTo>
                    <a:pt x="0" y="4069647"/>
                  </a:lnTo>
                  <a:lnTo>
                    <a:pt x="5417168" y="4069647"/>
                  </a:lnTo>
                  <a:lnTo>
                    <a:pt x="541716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6" id="16"/>
            <p:cNvSpPr txBox="true"/>
            <p:nvPr/>
          </p:nvSpPr>
          <p:spPr>
            <a:xfrm rot="0">
              <a:off x="6860069" y="3074107"/>
              <a:ext cx="2554839" cy="1078380"/>
            </a:xfrm>
            <a:prstGeom prst="rect">
              <a:avLst/>
            </a:prstGeom>
          </p:spPr>
          <p:txBody>
            <a:bodyPr anchor="t" rtlCol="false" tIns="0" lIns="0" bIns="0" rIns="0">
              <a:spAutoFit/>
            </a:bodyPr>
            <a:lstStyle/>
            <a:p>
              <a:pPr algn="ctr">
                <a:lnSpc>
                  <a:spcPts val="2880"/>
                </a:lnSpc>
              </a:pPr>
              <a:r>
                <a:rPr lang="en-US" sz="3429" spc="-34">
                  <a:solidFill>
                    <a:srgbClr val="123254"/>
                  </a:solidFill>
                  <a:latin typeface="Avenir"/>
                </a:rPr>
                <a:t>risk factors</a:t>
              </a:r>
            </a:p>
          </p:txBody>
        </p:sp>
        <p:sp>
          <p:nvSpPr>
            <p:cNvPr name="TextBox 17" id="17"/>
            <p:cNvSpPr txBox="true"/>
            <p:nvPr/>
          </p:nvSpPr>
          <p:spPr>
            <a:xfrm rot="0">
              <a:off x="0" y="3074779"/>
              <a:ext cx="4120707" cy="1077708"/>
            </a:xfrm>
            <a:prstGeom prst="rect">
              <a:avLst/>
            </a:prstGeom>
          </p:spPr>
          <p:txBody>
            <a:bodyPr anchor="t" rtlCol="false" tIns="0" lIns="0" bIns="0" rIns="0">
              <a:spAutoFit/>
            </a:bodyPr>
            <a:lstStyle/>
            <a:p>
              <a:pPr algn="ctr">
                <a:lnSpc>
                  <a:spcPts val="2871"/>
                </a:lnSpc>
              </a:pPr>
              <a:r>
                <a:rPr lang="en-US" sz="3418" spc="-34">
                  <a:solidFill>
                    <a:srgbClr val="123254"/>
                  </a:solidFill>
                  <a:latin typeface="Avenir"/>
                </a:rPr>
                <a:t>protective factors</a:t>
              </a:r>
            </a:p>
          </p:txBody>
        </p:sp>
      </p:grpSp>
      <p:sp>
        <p:nvSpPr>
          <p:cNvPr name="TextBox 18" id="18"/>
          <p:cNvSpPr txBox="true"/>
          <p:nvPr/>
        </p:nvSpPr>
        <p:spPr>
          <a:xfrm rot="0">
            <a:off x="3087985" y="5321212"/>
            <a:ext cx="6395652" cy="3937088"/>
          </a:xfrm>
          <a:prstGeom prst="rect">
            <a:avLst/>
          </a:prstGeom>
        </p:spPr>
        <p:txBody>
          <a:bodyPr anchor="t" rtlCol="false" tIns="0" lIns="0" bIns="0" rIns="0">
            <a:spAutoFit/>
          </a:bodyPr>
          <a:lstStyle/>
          <a:p>
            <a:pPr marL="484632" indent="-242316" lvl="1">
              <a:lnSpc>
                <a:spcPts val="3142"/>
              </a:lnSpc>
              <a:buFont typeface="Arial"/>
              <a:buChar char="•"/>
            </a:pPr>
            <a:r>
              <a:rPr lang="en-US" sz="2244">
                <a:solidFill>
                  <a:srgbClr val="2B391F"/>
                </a:solidFill>
                <a:latin typeface="Avenir"/>
              </a:rPr>
              <a:t>Supportive and caring family and friends</a:t>
            </a:r>
          </a:p>
          <a:p>
            <a:pPr marL="484632" indent="-242316" lvl="1">
              <a:lnSpc>
                <a:spcPts val="3142"/>
              </a:lnSpc>
              <a:buFont typeface="Arial"/>
              <a:buChar char="•"/>
            </a:pPr>
            <a:r>
              <a:rPr lang="en-US" sz="2244">
                <a:solidFill>
                  <a:srgbClr val="2B391F"/>
                </a:solidFill>
                <a:latin typeface="Avenir"/>
              </a:rPr>
              <a:t>Reduced access to lethal means and enhanced lethal means safety</a:t>
            </a:r>
          </a:p>
          <a:p>
            <a:pPr marL="484632" indent="-242316" lvl="1">
              <a:lnSpc>
                <a:spcPts val="3142"/>
              </a:lnSpc>
              <a:buFont typeface="Arial"/>
              <a:buChar char="•"/>
            </a:pPr>
            <a:r>
              <a:rPr lang="en-US" sz="2244">
                <a:solidFill>
                  <a:srgbClr val="2B391F"/>
                </a:solidFill>
                <a:latin typeface="Avenir"/>
              </a:rPr>
              <a:t>Connection to a community, school, work or supportive organization</a:t>
            </a:r>
          </a:p>
          <a:p>
            <a:pPr marL="484632" indent="-242316" lvl="1">
              <a:lnSpc>
                <a:spcPts val="3142"/>
              </a:lnSpc>
              <a:buFont typeface="Arial"/>
              <a:buChar char="•"/>
            </a:pPr>
            <a:r>
              <a:rPr lang="en-US" sz="2244">
                <a:solidFill>
                  <a:srgbClr val="2B391F"/>
                </a:solidFill>
                <a:latin typeface="Avenir"/>
              </a:rPr>
              <a:t>Learned coping skills and behaviors</a:t>
            </a:r>
          </a:p>
          <a:p>
            <a:pPr marL="484632" indent="-242316" lvl="1">
              <a:lnSpc>
                <a:spcPts val="3142"/>
              </a:lnSpc>
              <a:buFont typeface="Arial"/>
              <a:buChar char="•"/>
            </a:pPr>
            <a:r>
              <a:rPr lang="en-US" sz="2244">
                <a:solidFill>
                  <a:srgbClr val="2B391F"/>
                </a:solidFill>
                <a:latin typeface="Avenir"/>
              </a:rPr>
              <a:t>Access to medical and mental health care</a:t>
            </a:r>
          </a:p>
          <a:p>
            <a:pPr marL="484632" indent="-242316" lvl="1">
              <a:lnSpc>
                <a:spcPts val="3142"/>
              </a:lnSpc>
              <a:buFont typeface="Arial"/>
              <a:buChar char="•"/>
            </a:pPr>
            <a:r>
              <a:rPr lang="en-US" sz="2244">
                <a:solidFill>
                  <a:srgbClr val="2B391F"/>
                </a:solidFill>
                <a:latin typeface="Avenir"/>
              </a:rPr>
              <a:t>Access to immediate and ongoing support</a:t>
            </a:r>
          </a:p>
          <a:p>
            <a:pPr marL="484632" indent="-242316" lvl="1">
              <a:lnSpc>
                <a:spcPts val="3142"/>
              </a:lnSpc>
              <a:buFont typeface="Arial"/>
              <a:buChar char="•"/>
            </a:pPr>
            <a:r>
              <a:rPr lang="en-US" sz="2244">
                <a:solidFill>
                  <a:srgbClr val="2B391F"/>
                </a:solidFill>
                <a:latin typeface="Avenir"/>
              </a:rPr>
              <a:t>Cultural and/or religious beliefs that discourage suicide</a:t>
            </a:r>
          </a:p>
        </p:txBody>
      </p:sp>
      <p:sp>
        <p:nvSpPr>
          <p:cNvPr name="Freeform 19" id="19"/>
          <p:cNvSpPr/>
          <p:nvPr/>
        </p:nvSpPr>
        <p:spPr>
          <a:xfrm flipH="false" flipV="false" rot="0">
            <a:off x="1344157" y="5977395"/>
            <a:ext cx="1279405" cy="1584403"/>
          </a:xfrm>
          <a:custGeom>
            <a:avLst/>
            <a:gdLst/>
            <a:ahLst/>
            <a:cxnLst/>
            <a:rect r="r" b="b" t="t" l="l"/>
            <a:pathLst>
              <a:path h="1584403" w="1279405">
                <a:moveTo>
                  <a:pt x="0" y="0"/>
                </a:moveTo>
                <a:lnTo>
                  <a:pt x="1279405" y="0"/>
                </a:lnTo>
                <a:lnTo>
                  <a:pt x="1279405" y="1584403"/>
                </a:lnTo>
                <a:lnTo>
                  <a:pt x="0" y="15844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652790" y="7133247"/>
            <a:ext cx="12982420" cy="1542185"/>
          </a:xfrm>
          <a:custGeom>
            <a:avLst/>
            <a:gdLst/>
            <a:ahLst/>
            <a:cxnLst/>
            <a:rect r="r" b="b" t="t" l="l"/>
            <a:pathLst>
              <a:path h="1542185" w="12982420">
                <a:moveTo>
                  <a:pt x="0" y="0"/>
                </a:moveTo>
                <a:lnTo>
                  <a:pt x="12982420" y="0"/>
                </a:lnTo>
                <a:lnTo>
                  <a:pt x="12982420" y="1542185"/>
                </a:lnTo>
                <a:lnTo>
                  <a:pt x="0" y="1542185"/>
                </a:lnTo>
                <a:lnTo>
                  <a:pt x="0" y="0"/>
                </a:lnTo>
                <a:close/>
              </a:path>
            </a:pathLst>
          </a:custGeom>
          <a:blipFill>
            <a:blip r:embed="rId2"/>
            <a:stretch>
              <a:fillRect l="0" t="0" r="0" b="-742893"/>
            </a:stretch>
          </a:blipFill>
        </p:spPr>
      </p:sp>
      <p:sp>
        <p:nvSpPr>
          <p:cNvPr name="Freeform 3" id="3"/>
          <p:cNvSpPr/>
          <p:nvPr/>
        </p:nvSpPr>
        <p:spPr>
          <a:xfrm flipH="false" flipV="false" rot="0">
            <a:off x="9445586" y="795214"/>
            <a:ext cx="6189624" cy="6197519"/>
          </a:xfrm>
          <a:custGeom>
            <a:avLst/>
            <a:gdLst/>
            <a:ahLst/>
            <a:cxnLst/>
            <a:rect r="r" b="b" t="t" l="l"/>
            <a:pathLst>
              <a:path h="6197519" w="6189624">
                <a:moveTo>
                  <a:pt x="0" y="0"/>
                </a:moveTo>
                <a:lnTo>
                  <a:pt x="6189624" y="0"/>
                </a:lnTo>
                <a:lnTo>
                  <a:pt x="6189624" y="6197519"/>
                </a:lnTo>
                <a:lnTo>
                  <a:pt x="0" y="6197519"/>
                </a:lnTo>
                <a:lnTo>
                  <a:pt x="0" y="0"/>
                </a:lnTo>
                <a:close/>
              </a:path>
            </a:pathLst>
          </a:custGeom>
          <a:blipFill>
            <a:blip r:embed="rId2"/>
            <a:stretch>
              <a:fillRect l="0" t="0" r="0" b="0"/>
            </a:stretch>
          </a:blipFill>
        </p:spPr>
      </p:sp>
      <p:grpSp>
        <p:nvGrpSpPr>
          <p:cNvPr name="Group 4" id="4"/>
          <p:cNvGrpSpPr/>
          <p:nvPr/>
        </p:nvGrpSpPr>
        <p:grpSpPr>
          <a:xfrm rot="0">
            <a:off x="14374764" y="9258300"/>
            <a:ext cx="2884536" cy="698765"/>
            <a:chOff x="0" y="0"/>
            <a:chExt cx="3846048" cy="931686"/>
          </a:xfrm>
        </p:grpSpPr>
        <p:sp>
          <p:nvSpPr>
            <p:cNvPr name="Freeform 5" id="5"/>
            <p:cNvSpPr/>
            <p:nvPr/>
          </p:nvSpPr>
          <p:spPr>
            <a:xfrm flipH="false" flipV="false" rot="0">
              <a:off x="519848" y="0"/>
              <a:ext cx="3326200" cy="931686"/>
            </a:xfrm>
            <a:custGeom>
              <a:avLst/>
              <a:gdLst/>
              <a:ahLst/>
              <a:cxnLst/>
              <a:rect r="r" b="b" t="t" l="l"/>
              <a:pathLst>
                <a:path h="931686" w="3326200">
                  <a:moveTo>
                    <a:pt x="0" y="0"/>
                  </a:moveTo>
                  <a:lnTo>
                    <a:pt x="3326200" y="0"/>
                  </a:lnTo>
                  <a:lnTo>
                    <a:pt x="3326200" y="931686"/>
                  </a:lnTo>
                  <a:lnTo>
                    <a:pt x="0" y="931686"/>
                  </a:lnTo>
                  <a:lnTo>
                    <a:pt x="0" y="0"/>
                  </a:lnTo>
                  <a:close/>
                </a:path>
              </a:pathLst>
            </a:custGeom>
            <a:blipFill>
              <a:blip r:embed="rId3"/>
              <a:stretch>
                <a:fillRect l="-21726" t="0" r="-4994" b="-282543"/>
              </a:stretch>
            </a:blipFill>
          </p:spPr>
        </p:sp>
        <p:sp>
          <p:nvSpPr>
            <p:cNvPr name="Freeform 6" id="6"/>
            <p:cNvSpPr/>
            <p:nvPr/>
          </p:nvSpPr>
          <p:spPr>
            <a:xfrm flipH="false" flipV="false" rot="0">
              <a:off x="0" y="187942"/>
              <a:ext cx="410510" cy="551074"/>
            </a:xfrm>
            <a:custGeom>
              <a:avLst/>
              <a:gdLst/>
              <a:ahLst/>
              <a:cxnLst/>
              <a:rect r="r" b="b" t="t" l="l"/>
              <a:pathLst>
                <a:path h="551074" w="410510">
                  <a:moveTo>
                    <a:pt x="0" y="0"/>
                  </a:moveTo>
                  <a:lnTo>
                    <a:pt x="410510" y="0"/>
                  </a:lnTo>
                  <a:lnTo>
                    <a:pt x="410510" y="551073"/>
                  </a:lnTo>
                  <a:lnTo>
                    <a:pt x="0" y="551073"/>
                  </a:lnTo>
                  <a:lnTo>
                    <a:pt x="0" y="0"/>
                  </a:lnTo>
                  <a:close/>
                </a:path>
              </a:pathLst>
            </a:custGeom>
            <a:blipFill>
              <a:blip r:embed="rId4"/>
              <a:stretch>
                <a:fillRect l="-24099" t="0" r="-213117" b="-151202"/>
              </a:stretch>
            </a:blipFill>
          </p:spPr>
        </p:sp>
        <p:sp>
          <p:nvSpPr>
            <p:cNvPr name="Freeform 7" id="7"/>
            <p:cNvSpPr/>
            <p:nvPr/>
          </p:nvSpPr>
          <p:spPr>
            <a:xfrm flipH="false" flipV="false" rot="0">
              <a:off x="145984" y="271489"/>
              <a:ext cx="410510" cy="551074"/>
            </a:xfrm>
            <a:custGeom>
              <a:avLst/>
              <a:gdLst/>
              <a:ahLst/>
              <a:cxnLst/>
              <a:rect r="r" b="b" t="t" l="l"/>
              <a:pathLst>
                <a:path h="551074" w="410510">
                  <a:moveTo>
                    <a:pt x="0" y="0"/>
                  </a:moveTo>
                  <a:lnTo>
                    <a:pt x="410510" y="0"/>
                  </a:lnTo>
                  <a:lnTo>
                    <a:pt x="410510" y="551074"/>
                  </a:lnTo>
                  <a:lnTo>
                    <a:pt x="0" y="551074"/>
                  </a:lnTo>
                  <a:lnTo>
                    <a:pt x="0" y="0"/>
                  </a:lnTo>
                  <a:close/>
                </a:path>
              </a:pathLst>
            </a:custGeom>
            <a:blipFill>
              <a:blip r:embed="rId5"/>
              <a:stretch>
                <a:fillRect l="-204421" t="-140732" r="-32796" b="-10470"/>
              </a:stretch>
            </a:blipFill>
          </p:spPr>
        </p:sp>
      </p:grpSp>
      <p:grpSp>
        <p:nvGrpSpPr>
          <p:cNvPr name="Group 8" id="8"/>
          <p:cNvGrpSpPr/>
          <p:nvPr/>
        </p:nvGrpSpPr>
        <p:grpSpPr>
          <a:xfrm rot="0">
            <a:off x="2892317" y="795214"/>
            <a:ext cx="7093905" cy="2029283"/>
            <a:chOff x="0" y="0"/>
            <a:chExt cx="9458540" cy="2705710"/>
          </a:xfrm>
        </p:grpSpPr>
        <p:sp>
          <p:nvSpPr>
            <p:cNvPr name="TextBox 9" id="9"/>
            <p:cNvSpPr txBox="true"/>
            <p:nvPr/>
          </p:nvSpPr>
          <p:spPr>
            <a:xfrm rot="0">
              <a:off x="0" y="57150"/>
              <a:ext cx="9458540" cy="1275132"/>
            </a:xfrm>
            <a:prstGeom prst="rect">
              <a:avLst/>
            </a:prstGeom>
          </p:spPr>
          <p:txBody>
            <a:bodyPr anchor="t" rtlCol="false" tIns="0" lIns="0" bIns="0" rIns="0">
              <a:spAutoFit/>
            </a:bodyPr>
            <a:lstStyle/>
            <a:p>
              <a:pPr>
                <a:lnSpc>
                  <a:spcPts val="7262"/>
                </a:lnSpc>
              </a:pPr>
              <a:r>
                <a:rPr lang="en-US" sz="6602" spc="-99">
                  <a:solidFill>
                    <a:srgbClr val="000000"/>
                  </a:solidFill>
                  <a:latin typeface="Georgia Pro Bold"/>
                </a:rPr>
                <a:t>Reality-based</a:t>
              </a:r>
            </a:p>
          </p:txBody>
        </p:sp>
        <p:sp>
          <p:nvSpPr>
            <p:cNvPr name="TextBox 10" id="10"/>
            <p:cNvSpPr txBox="true"/>
            <p:nvPr/>
          </p:nvSpPr>
          <p:spPr>
            <a:xfrm rot="0">
              <a:off x="68227" y="969880"/>
              <a:ext cx="6233363" cy="1474108"/>
            </a:xfrm>
            <a:prstGeom prst="rect">
              <a:avLst/>
            </a:prstGeom>
          </p:spPr>
          <p:txBody>
            <a:bodyPr anchor="t" rtlCol="false" tIns="0" lIns="0" bIns="0" rIns="0">
              <a:spAutoFit/>
            </a:bodyPr>
            <a:lstStyle/>
            <a:p>
              <a:pPr>
                <a:lnSpc>
                  <a:spcPts val="8714"/>
                </a:lnSpc>
              </a:pPr>
              <a:r>
                <a:rPr lang="en-US" sz="7262">
                  <a:solidFill>
                    <a:srgbClr val="000000"/>
                  </a:solidFill>
                  <a:latin typeface="Linotype Feltpen Medium"/>
                </a:rPr>
                <a:t>assessments</a:t>
              </a:r>
            </a:p>
          </p:txBody>
        </p:sp>
        <p:grpSp>
          <p:nvGrpSpPr>
            <p:cNvPr name="Group 11" id="11"/>
            <p:cNvGrpSpPr/>
            <p:nvPr/>
          </p:nvGrpSpPr>
          <p:grpSpPr>
            <a:xfrm rot="0">
              <a:off x="0" y="2423411"/>
              <a:ext cx="5998514" cy="282300"/>
              <a:chOff x="0" y="0"/>
              <a:chExt cx="4128846" cy="194310"/>
            </a:xfrm>
          </p:grpSpPr>
          <p:sp>
            <p:nvSpPr>
              <p:cNvPr name="Freeform 12" id="12"/>
              <p:cNvSpPr/>
              <p:nvPr/>
            </p:nvSpPr>
            <p:spPr>
              <a:xfrm flipH="false" flipV="false" rot="0">
                <a:off x="73865" y="41910"/>
                <a:ext cx="3983011" cy="116840"/>
              </a:xfrm>
              <a:custGeom>
                <a:avLst/>
                <a:gdLst/>
                <a:ahLst/>
                <a:cxnLst/>
                <a:rect r="r" b="b" t="t" l="l"/>
                <a:pathLst>
                  <a:path h="116840" w="3983011">
                    <a:moveTo>
                      <a:pt x="49243" y="31750"/>
                    </a:moveTo>
                    <a:cubicBezTo>
                      <a:pt x="2291699" y="34290"/>
                      <a:pt x="2467838" y="19050"/>
                      <a:pt x="2721629" y="13970"/>
                    </a:cubicBezTo>
                    <a:cubicBezTo>
                      <a:pt x="2994360" y="8890"/>
                      <a:pt x="3342850" y="5080"/>
                      <a:pt x="3568232" y="8890"/>
                    </a:cubicBezTo>
                    <a:cubicBezTo>
                      <a:pt x="3719749" y="11430"/>
                      <a:pt x="3892100" y="0"/>
                      <a:pt x="3947025" y="25400"/>
                    </a:cubicBezTo>
                    <a:cubicBezTo>
                      <a:pt x="3971647" y="36830"/>
                      <a:pt x="3981117" y="57150"/>
                      <a:pt x="3979222" y="69850"/>
                    </a:cubicBezTo>
                    <a:cubicBezTo>
                      <a:pt x="3977329" y="81280"/>
                      <a:pt x="3958389" y="95250"/>
                      <a:pt x="3941343" y="99060"/>
                    </a:cubicBezTo>
                    <a:cubicBezTo>
                      <a:pt x="3922403" y="102870"/>
                      <a:pt x="3884524" y="96520"/>
                      <a:pt x="3871267" y="86360"/>
                    </a:cubicBezTo>
                    <a:cubicBezTo>
                      <a:pt x="3859903" y="77470"/>
                      <a:pt x="3854221" y="58420"/>
                      <a:pt x="3861797" y="48260"/>
                    </a:cubicBezTo>
                    <a:cubicBezTo>
                      <a:pt x="3869373" y="36830"/>
                      <a:pt x="3903464" y="21590"/>
                      <a:pt x="3922403" y="21590"/>
                    </a:cubicBezTo>
                    <a:cubicBezTo>
                      <a:pt x="3939449" y="21590"/>
                      <a:pt x="3962177" y="31750"/>
                      <a:pt x="3971647" y="40640"/>
                    </a:cubicBezTo>
                    <a:cubicBezTo>
                      <a:pt x="3979222" y="48260"/>
                      <a:pt x="3983011" y="57150"/>
                      <a:pt x="3979222" y="66040"/>
                    </a:cubicBezTo>
                    <a:cubicBezTo>
                      <a:pt x="3973541" y="77470"/>
                      <a:pt x="3958389" y="95250"/>
                      <a:pt x="3929980" y="101600"/>
                    </a:cubicBezTo>
                    <a:cubicBezTo>
                      <a:pt x="3867479" y="116840"/>
                      <a:pt x="3695128" y="78740"/>
                      <a:pt x="3564444" y="72390"/>
                    </a:cubicBezTo>
                    <a:cubicBezTo>
                      <a:pt x="3414821" y="64770"/>
                      <a:pt x="3310653" y="64770"/>
                      <a:pt x="3081483" y="64770"/>
                    </a:cubicBezTo>
                    <a:cubicBezTo>
                      <a:pt x="2526551" y="63500"/>
                      <a:pt x="613645" y="100330"/>
                      <a:pt x="219700" y="96520"/>
                    </a:cubicBezTo>
                    <a:cubicBezTo>
                      <a:pt x="117426" y="95250"/>
                      <a:pt x="58713" y="104140"/>
                      <a:pt x="26515" y="90170"/>
                    </a:cubicBezTo>
                    <a:cubicBezTo>
                      <a:pt x="9470" y="82550"/>
                      <a:pt x="0" y="67310"/>
                      <a:pt x="1894" y="58420"/>
                    </a:cubicBezTo>
                    <a:cubicBezTo>
                      <a:pt x="5682" y="48260"/>
                      <a:pt x="49243" y="31750"/>
                      <a:pt x="49243" y="31750"/>
                    </a:cubicBezTo>
                  </a:path>
                </a:pathLst>
              </a:custGeom>
              <a:solidFill>
                <a:srgbClr val="26AFEC"/>
              </a:solidFill>
              <a:ln cap="sq">
                <a:noFill/>
                <a:prstDash val="solid"/>
                <a:miter/>
              </a:ln>
            </p:spPr>
          </p:sp>
        </p:grpSp>
      </p:grpSp>
      <p:sp>
        <p:nvSpPr>
          <p:cNvPr name="Freeform 13" id="13"/>
          <p:cNvSpPr/>
          <p:nvPr/>
        </p:nvSpPr>
        <p:spPr>
          <a:xfrm flipH="false" flipV="false" rot="0">
            <a:off x="3554578" y="3208511"/>
            <a:ext cx="4132105" cy="3755647"/>
          </a:xfrm>
          <a:custGeom>
            <a:avLst/>
            <a:gdLst/>
            <a:ahLst/>
            <a:cxnLst/>
            <a:rect r="r" b="b" t="t" l="l"/>
            <a:pathLst>
              <a:path h="3755647" w="4132105">
                <a:moveTo>
                  <a:pt x="0" y="0"/>
                </a:moveTo>
                <a:lnTo>
                  <a:pt x="4132105" y="0"/>
                </a:lnTo>
                <a:lnTo>
                  <a:pt x="4132105" y="3755647"/>
                </a:lnTo>
                <a:lnTo>
                  <a:pt x="0" y="375564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572451" y="746983"/>
            <a:ext cx="6686849" cy="8793033"/>
          </a:xfrm>
          <a:custGeom>
            <a:avLst/>
            <a:gdLst/>
            <a:ahLst/>
            <a:cxnLst/>
            <a:rect r="r" b="b" t="t" l="l"/>
            <a:pathLst>
              <a:path h="8793033" w="6686849">
                <a:moveTo>
                  <a:pt x="0" y="0"/>
                </a:moveTo>
                <a:lnTo>
                  <a:pt x="6686849" y="0"/>
                </a:lnTo>
                <a:lnTo>
                  <a:pt x="6686849" y="8793034"/>
                </a:lnTo>
                <a:lnTo>
                  <a:pt x="0" y="8793034"/>
                </a:lnTo>
                <a:lnTo>
                  <a:pt x="0" y="0"/>
                </a:lnTo>
                <a:close/>
              </a:path>
            </a:pathLst>
          </a:custGeom>
          <a:blipFill>
            <a:blip r:embed="rId3"/>
            <a:stretch>
              <a:fillRect l="0" t="0" r="0" b="0"/>
            </a:stretch>
          </a:blipFill>
        </p:spPr>
      </p:sp>
      <p:sp>
        <p:nvSpPr>
          <p:cNvPr name="TextBox 3" id="3"/>
          <p:cNvSpPr txBox="true"/>
          <p:nvPr/>
        </p:nvSpPr>
        <p:spPr>
          <a:xfrm rot="0">
            <a:off x="795517" y="2554904"/>
            <a:ext cx="9109506" cy="4296147"/>
          </a:xfrm>
          <a:prstGeom prst="rect">
            <a:avLst/>
          </a:prstGeom>
        </p:spPr>
        <p:txBody>
          <a:bodyPr anchor="t" rtlCol="false" tIns="0" lIns="0" bIns="0" rIns="0">
            <a:spAutoFit/>
          </a:bodyPr>
          <a:lstStyle/>
          <a:p>
            <a:pPr>
              <a:lnSpc>
                <a:spcPts val="5687"/>
              </a:lnSpc>
            </a:pPr>
            <a:r>
              <a:rPr lang="en-US" sz="4661">
                <a:solidFill>
                  <a:srgbClr val="000000"/>
                </a:solidFill>
                <a:latin typeface="Avenir"/>
              </a:rPr>
              <a:t>MAKING </a:t>
            </a:r>
            <a:r>
              <a:rPr lang="en-US" sz="4661">
                <a:solidFill>
                  <a:srgbClr val="5271FF"/>
                </a:solidFill>
                <a:latin typeface="Avenir Bold"/>
              </a:rPr>
              <a:t>REAL </a:t>
            </a:r>
            <a:r>
              <a:rPr lang="en-US" sz="4661">
                <a:solidFill>
                  <a:srgbClr val="000000"/>
                </a:solidFill>
                <a:latin typeface="Avenir"/>
              </a:rPr>
              <a:t>CONNECTIONS</a:t>
            </a:r>
          </a:p>
          <a:p>
            <a:pPr>
              <a:lnSpc>
                <a:spcPts val="197"/>
              </a:lnSpc>
            </a:pPr>
          </a:p>
          <a:p>
            <a:pPr>
              <a:lnSpc>
                <a:spcPts val="2277"/>
              </a:lnSpc>
            </a:pPr>
          </a:p>
          <a:p>
            <a:pPr>
              <a:lnSpc>
                <a:spcPts val="2277"/>
              </a:lnSpc>
            </a:pPr>
          </a:p>
          <a:p>
            <a:pPr marL="1006428" indent="-503214" lvl="1">
              <a:lnSpc>
                <a:spcPts val="5687"/>
              </a:lnSpc>
              <a:buFont typeface="Arial"/>
              <a:buChar char="•"/>
            </a:pPr>
            <a:r>
              <a:rPr lang="en-US" sz="4661">
                <a:solidFill>
                  <a:srgbClr val="000000"/>
                </a:solidFill>
                <a:latin typeface="Avenir"/>
              </a:rPr>
              <a:t>How do you balance using the tool and determining degree of risk with authentic, empathetic support?</a:t>
            </a:r>
          </a:p>
        </p:txBody>
      </p:sp>
      <p:grpSp>
        <p:nvGrpSpPr>
          <p:cNvPr name="Group 4" id="4"/>
          <p:cNvGrpSpPr/>
          <p:nvPr/>
        </p:nvGrpSpPr>
        <p:grpSpPr>
          <a:xfrm rot="0">
            <a:off x="795517" y="8841252"/>
            <a:ext cx="2884536" cy="698765"/>
            <a:chOff x="0" y="0"/>
            <a:chExt cx="3846048" cy="931686"/>
          </a:xfrm>
        </p:grpSpPr>
        <p:sp>
          <p:nvSpPr>
            <p:cNvPr name="Freeform 5" id="5"/>
            <p:cNvSpPr/>
            <p:nvPr/>
          </p:nvSpPr>
          <p:spPr>
            <a:xfrm flipH="false" flipV="false" rot="0">
              <a:off x="519848" y="0"/>
              <a:ext cx="3326200" cy="931686"/>
            </a:xfrm>
            <a:custGeom>
              <a:avLst/>
              <a:gdLst/>
              <a:ahLst/>
              <a:cxnLst/>
              <a:rect r="r" b="b" t="t" l="l"/>
              <a:pathLst>
                <a:path h="931686" w="3326200">
                  <a:moveTo>
                    <a:pt x="0" y="0"/>
                  </a:moveTo>
                  <a:lnTo>
                    <a:pt x="3326200" y="0"/>
                  </a:lnTo>
                  <a:lnTo>
                    <a:pt x="3326200" y="931686"/>
                  </a:lnTo>
                  <a:lnTo>
                    <a:pt x="0" y="931686"/>
                  </a:lnTo>
                  <a:lnTo>
                    <a:pt x="0" y="0"/>
                  </a:lnTo>
                  <a:close/>
                </a:path>
              </a:pathLst>
            </a:custGeom>
            <a:blipFill>
              <a:blip r:embed="rId4"/>
              <a:stretch>
                <a:fillRect l="-21726" t="0" r="-4994" b="-282543"/>
              </a:stretch>
            </a:blipFill>
          </p:spPr>
        </p:sp>
        <p:sp>
          <p:nvSpPr>
            <p:cNvPr name="Freeform 6" id="6"/>
            <p:cNvSpPr/>
            <p:nvPr/>
          </p:nvSpPr>
          <p:spPr>
            <a:xfrm flipH="false" flipV="false" rot="0">
              <a:off x="0" y="187942"/>
              <a:ext cx="410510" cy="551074"/>
            </a:xfrm>
            <a:custGeom>
              <a:avLst/>
              <a:gdLst/>
              <a:ahLst/>
              <a:cxnLst/>
              <a:rect r="r" b="b" t="t" l="l"/>
              <a:pathLst>
                <a:path h="551074" w="410510">
                  <a:moveTo>
                    <a:pt x="0" y="0"/>
                  </a:moveTo>
                  <a:lnTo>
                    <a:pt x="410510" y="0"/>
                  </a:lnTo>
                  <a:lnTo>
                    <a:pt x="410510" y="551073"/>
                  </a:lnTo>
                  <a:lnTo>
                    <a:pt x="0" y="551073"/>
                  </a:lnTo>
                  <a:lnTo>
                    <a:pt x="0" y="0"/>
                  </a:lnTo>
                  <a:close/>
                </a:path>
              </a:pathLst>
            </a:custGeom>
            <a:blipFill>
              <a:blip r:embed="rId5"/>
              <a:stretch>
                <a:fillRect l="-24099" t="0" r="-213117" b="-151202"/>
              </a:stretch>
            </a:blipFill>
          </p:spPr>
        </p:sp>
        <p:sp>
          <p:nvSpPr>
            <p:cNvPr name="Freeform 7" id="7"/>
            <p:cNvSpPr/>
            <p:nvPr/>
          </p:nvSpPr>
          <p:spPr>
            <a:xfrm flipH="false" flipV="false" rot="0">
              <a:off x="145984" y="271489"/>
              <a:ext cx="410510" cy="551074"/>
            </a:xfrm>
            <a:custGeom>
              <a:avLst/>
              <a:gdLst/>
              <a:ahLst/>
              <a:cxnLst/>
              <a:rect r="r" b="b" t="t" l="l"/>
              <a:pathLst>
                <a:path h="551074" w="410510">
                  <a:moveTo>
                    <a:pt x="0" y="0"/>
                  </a:moveTo>
                  <a:lnTo>
                    <a:pt x="410510" y="0"/>
                  </a:lnTo>
                  <a:lnTo>
                    <a:pt x="410510" y="551074"/>
                  </a:lnTo>
                  <a:lnTo>
                    <a:pt x="0" y="551074"/>
                  </a:lnTo>
                  <a:lnTo>
                    <a:pt x="0" y="0"/>
                  </a:lnTo>
                  <a:close/>
                </a:path>
              </a:pathLst>
            </a:custGeom>
            <a:blipFill>
              <a:blip r:embed="rId6"/>
              <a:stretch>
                <a:fillRect l="-204421" t="-140732" r="-32796" b="-10470"/>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5271FF"/>
        </a:solidFill>
      </p:bgPr>
    </p:bg>
    <p:spTree>
      <p:nvGrpSpPr>
        <p:cNvPr id="1" name=""/>
        <p:cNvGrpSpPr/>
        <p:nvPr/>
      </p:nvGrpSpPr>
      <p:grpSpPr>
        <a:xfrm>
          <a:off x="0" y="0"/>
          <a:ext cx="0" cy="0"/>
          <a:chOff x="0" y="0"/>
          <a:chExt cx="0" cy="0"/>
        </a:xfrm>
      </p:grpSpPr>
      <p:grpSp>
        <p:nvGrpSpPr>
          <p:cNvPr name="Group 2" id="2"/>
          <p:cNvGrpSpPr/>
          <p:nvPr/>
        </p:nvGrpSpPr>
        <p:grpSpPr>
          <a:xfrm rot="0">
            <a:off x="433392" y="414922"/>
            <a:ext cx="17421215" cy="9457156"/>
            <a:chOff x="0" y="0"/>
            <a:chExt cx="843502" cy="457898"/>
          </a:xfrm>
        </p:grpSpPr>
        <p:sp>
          <p:nvSpPr>
            <p:cNvPr name="Freeform 3" id="3"/>
            <p:cNvSpPr/>
            <p:nvPr/>
          </p:nvSpPr>
          <p:spPr>
            <a:xfrm flipH="false" flipV="false" rot="0">
              <a:off x="0" y="0"/>
              <a:ext cx="843502" cy="457898"/>
            </a:xfrm>
            <a:custGeom>
              <a:avLst/>
              <a:gdLst/>
              <a:ahLst/>
              <a:cxnLst/>
              <a:rect r="r" b="b" t="t" l="l"/>
              <a:pathLst>
                <a:path h="457898" w="843502">
                  <a:moveTo>
                    <a:pt x="0" y="0"/>
                  </a:moveTo>
                  <a:lnTo>
                    <a:pt x="843502" y="0"/>
                  </a:lnTo>
                  <a:lnTo>
                    <a:pt x="843502" y="457898"/>
                  </a:lnTo>
                  <a:lnTo>
                    <a:pt x="0" y="457898"/>
                  </a:lnTo>
                  <a:close/>
                </a:path>
              </a:pathLst>
            </a:custGeom>
            <a:solidFill>
              <a:srgbClr val="FFFFFF"/>
            </a:solidFill>
          </p:spPr>
        </p:sp>
        <p:sp>
          <p:nvSpPr>
            <p:cNvPr name="TextBox 4" id="4"/>
            <p:cNvSpPr txBox="true"/>
            <p:nvPr/>
          </p:nvSpPr>
          <p:spPr>
            <a:xfrm>
              <a:off x="0" y="-28575"/>
              <a:ext cx="843502" cy="486473"/>
            </a:xfrm>
            <a:prstGeom prst="rect">
              <a:avLst/>
            </a:prstGeom>
          </p:spPr>
          <p:txBody>
            <a:bodyPr anchor="ctr" rtlCol="false" tIns="50800" lIns="50800" bIns="50800" rIns="50800"/>
            <a:lstStyle/>
            <a:p>
              <a:pPr algn="ctr">
                <a:lnSpc>
                  <a:spcPts val="2411"/>
                </a:lnSpc>
              </a:pPr>
            </a:p>
          </p:txBody>
        </p:sp>
      </p:grpSp>
      <p:sp>
        <p:nvSpPr>
          <p:cNvPr name="TextBox 5" id="5"/>
          <p:cNvSpPr txBox="true"/>
          <p:nvPr/>
        </p:nvSpPr>
        <p:spPr>
          <a:xfrm rot="0">
            <a:off x="1226524" y="3001803"/>
            <a:ext cx="15549509" cy="6095641"/>
          </a:xfrm>
          <a:prstGeom prst="rect">
            <a:avLst/>
          </a:prstGeom>
        </p:spPr>
        <p:txBody>
          <a:bodyPr anchor="t" rtlCol="false" tIns="0" lIns="0" bIns="0" rIns="0">
            <a:spAutoFit/>
          </a:bodyPr>
          <a:lstStyle/>
          <a:p>
            <a:pPr marL="840106" indent="-420053" lvl="1">
              <a:lnSpc>
                <a:spcPts val="4747"/>
              </a:lnSpc>
              <a:buFont typeface="Arial"/>
              <a:buChar char="•"/>
            </a:pPr>
            <a:r>
              <a:rPr lang="en-US" sz="3891">
                <a:solidFill>
                  <a:srgbClr val="000000"/>
                </a:solidFill>
                <a:latin typeface="Avenir"/>
              </a:rPr>
              <a:t>Part of the non-religious, international, suicide prevention network with over 400 centers in 40 countries</a:t>
            </a:r>
          </a:p>
          <a:p>
            <a:pPr>
              <a:lnSpc>
                <a:spcPts val="2440"/>
              </a:lnSpc>
            </a:pPr>
          </a:p>
          <a:p>
            <a:pPr marL="840106" indent="-420053" lvl="1">
              <a:lnSpc>
                <a:spcPts val="4747"/>
              </a:lnSpc>
              <a:buFont typeface="Arial"/>
              <a:buChar char="•"/>
            </a:pPr>
            <a:r>
              <a:rPr lang="en-US" sz="3891">
                <a:solidFill>
                  <a:srgbClr val="000000"/>
                </a:solidFill>
                <a:latin typeface="Avenir"/>
              </a:rPr>
              <a:t>Created the world's first suicide hotline</a:t>
            </a:r>
          </a:p>
          <a:p>
            <a:pPr>
              <a:lnSpc>
                <a:spcPts val="2440"/>
              </a:lnSpc>
            </a:pPr>
          </a:p>
          <a:p>
            <a:pPr marL="840106" indent="-420053" lvl="1">
              <a:lnSpc>
                <a:spcPts val="4747"/>
              </a:lnSpc>
              <a:buFont typeface="Arial"/>
              <a:buChar char="•"/>
            </a:pPr>
            <a:r>
              <a:rPr lang="en-US" sz="3891">
                <a:solidFill>
                  <a:srgbClr val="000000"/>
                </a:solidFill>
                <a:latin typeface="Avenir"/>
              </a:rPr>
              <a:t>Operates NYC's only 24-hour, anonymous &amp; completely confidential crisis response hotline</a:t>
            </a:r>
          </a:p>
          <a:p>
            <a:pPr>
              <a:lnSpc>
                <a:spcPts val="2440"/>
              </a:lnSpc>
            </a:pPr>
          </a:p>
          <a:p>
            <a:pPr marL="840106" indent="-420053" lvl="1">
              <a:lnSpc>
                <a:spcPts val="4747"/>
              </a:lnSpc>
              <a:buFont typeface="Arial"/>
              <a:buChar char="•"/>
            </a:pPr>
            <a:r>
              <a:rPr lang="en-US" sz="3891">
                <a:solidFill>
                  <a:srgbClr val="000000"/>
                </a:solidFill>
                <a:latin typeface="Avenir"/>
              </a:rPr>
              <a:t>Hotline staffed entirely by devoted, community volunteers</a:t>
            </a:r>
          </a:p>
          <a:p>
            <a:pPr>
              <a:lnSpc>
                <a:spcPts val="2440"/>
              </a:lnSpc>
            </a:pPr>
          </a:p>
          <a:p>
            <a:pPr marL="840106" indent="-420053" lvl="1">
              <a:lnSpc>
                <a:spcPts val="4747"/>
              </a:lnSpc>
              <a:buFont typeface="Arial"/>
              <a:buChar char="•"/>
            </a:pPr>
            <a:r>
              <a:rPr lang="en-US" sz="3891">
                <a:solidFill>
                  <a:srgbClr val="000000"/>
                </a:solidFill>
                <a:latin typeface="Avenir"/>
              </a:rPr>
              <a:t>Samaritans’ NYC also has an education program &amp; suicide bereavement support program. </a:t>
            </a:r>
          </a:p>
        </p:txBody>
      </p:sp>
      <p:grpSp>
        <p:nvGrpSpPr>
          <p:cNvPr name="Group 6" id="6"/>
          <p:cNvGrpSpPr/>
          <p:nvPr/>
        </p:nvGrpSpPr>
        <p:grpSpPr>
          <a:xfrm rot="0">
            <a:off x="5418791" y="954364"/>
            <a:ext cx="7450418" cy="1804827"/>
            <a:chOff x="0" y="0"/>
            <a:chExt cx="9933891" cy="2406436"/>
          </a:xfrm>
        </p:grpSpPr>
        <p:sp>
          <p:nvSpPr>
            <p:cNvPr name="Freeform 7" id="7"/>
            <p:cNvSpPr/>
            <p:nvPr/>
          </p:nvSpPr>
          <p:spPr>
            <a:xfrm flipH="false" flipV="false" rot="0">
              <a:off x="1342707" y="0"/>
              <a:ext cx="8591184" cy="2406436"/>
            </a:xfrm>
            <a:custGeom>
              <a:avLst/>
              <a:gdLst/>
              <a:ahLst/>
              <a:cxnLst/>
              <a:rect r="r" b="b" t="t" l="l"/>
              <a:pathLst>
                <a:path h="2406436" w="8591184">
                  <a:moveTo>
                    <a:pt x="0" y="0"/>
                  </a:moveTo>
                  <a:lnTo>
                    <a:pt x="8591184" y="0"/>
                  </a:lnTo>
                  <a:lnTo>
                    <a:pt x="8591184" y="2406436"/>
                  </a:lnTo>
                  <a:lnTo>
                    <a:pt x="0" y="2406436"/>
                  </a:lnTo>
                  <a:lnTo>
                    <a:pt x="0" y="0"/>
                  </a:lnTo>
                  <a:close/>
                </a:path>
              </a:pathLst>
            </a:custGeom>
            <a:blipFill>
              <a:blip r:embed="rId2"/>
              <a:stretch>
                <a:fillRect l="-21726" t="0" r="-4994" b="-282543"/>
              </a:stretch>
            </a:blipFill>
          </p:spPr>
        </p:sp>
        <p:sp>
          <p:nvSpPr>
            <p:cNvPr name="Freeform 8" id="8"/>
            <p:cNvSpPr/>
            <p:nvPr/>
          </p:nvSpPr>
          <p:spPr>
            <a:xfrm flipH="false" flipV="false" rot="0">
              <a:off x="0" y="485431"/>
              <a:ext cx="1060300" cy="1423358"/>
            </a:xfrm>
            <a:custGeom>
              <a:avLst/>
              <a:gdLst/>
              <a:ahLst/>
              <a:cxnLst/>
              <a:rect r="r" b="b" t="t" l="l"/>
              <a:pathLst>
                <a:path h="1423358" w="1060300">
                  <a:moveTo>
                    <a:pt x="0" y="0"/>
                  </a:moveTo>
                  <a:lnTo>
                    <a:pt x="1060300" y="0"/>
                  </a:lnTo>
                  <a:lnTo>
                    <a:pt x="1060300" y="1423359"/>
                  </a:lnTo>
                  <a:lnTo>
                    <a:pt x="0" y="1423359"/>
                  </a:lnTo>
                  <a:lnTo>
                    <a:pt x="0" y="0"/>
                  </a:lnTo>
                  <a:close/>
                </a:path>
              </a:pathLst>
            </a:custGeom>
            <a:blipFill>
              <a:blip r:embed="rId3"/>
              <a:stretch>
                <a:fillRect l="-24099" t="0" r="-213117" b="-151202"/>
              </a:stretch>
            </a:blipFill>
          </p:spPr>
        </p:sp>
        <p:sp>
          <p:nvSpPr>
            <p:cNvPr name="Freeform 9" id="9"/>
            <p:cNvSpPr/>
            <p:nvPr/>
          </p:nvSpPr>
          <p:spPr>
            <a:xfrm flipH="false" flipV="false" rot="0">
              <a:off x="377059" y="701224"/>
              <a:ext cx="1060300" cy="1423358"/>
            </a:xfrm>
            <a:custGeom>
              <a:avLst/>
              <a:gdLst/>
              <a:ahLst/>
              <a:cxnLst/>
              <a:rect r="r" b="b" t="t" l="l"/>
              <a:pathLst>
                <a:path h="1423358" w="1060300">
                  <a:moveTo>
                    <a:pt x="0" y="0"/>
                  </a:moveTo>
                  <a:lnTo>
                    <a:pt x="1060300" y="0"/>
                  </a:lnTo>
                  <a:lnTo>
                    <a:pt x="1060300" y="1423359"/>
                  </a:lnTo>
                  <a:lnTo>
                    <a:pt x="0" y="1423359"/>
                  </a:lnTo>
                  <a:lnTo>
                    <a:pt x="0" y="0"/>
                  </a:lnTo>
                  <a:close/>
                </a:path>
              </a:pathLst>
            </a:custGeom>
            <a:blipFill>
              <a:blip r:embed="rId4"/>
              <a:stretch>
                <a:fillRect l="-204421" t="-140732" r="-32796" b="-10470"/>
              </a:stretch>
            </a:blipFill>
          </p:spPr>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898997" y="1520363"/>
            <a:ext cx="8360303" cy="6766825"/>
          </a:xfrm>
          <a:custGeom>
            <a:avLst/>
            <a:gdLst/>
            <a:ahLst/>
            <a:cxnLst/>
            <a:rect r="r" b="b" t="t" l="l"/>
            <a:pathLst>
              <a:path h="6766825" w="8360303">
                <a:moveTo>
                  <a:pt x="0" y="0"/>
                </a:moveTo>
                <a:lnTo>
                  <a:pt x="8360303" y="0"/>
                </a:lnTo>
                <a:lnTo>
                  <a:pt x="8360303" y="6766825"/>
                </a:lnTo>
                <a:lnTo>
                  <a:pt x="0" y="6766825"/>
                </a:lnTo>
                <a:lnTo>
                  <a:pt x="0" y="0"/>
                </a:lnTo>
                <a:close/>
              </a:path>
            </a:pathLst>
          </a:custGeom>
          <a:blipFill>
            <a:blip r:embed="rId2"/>
            <a:stretch>
              <a:fillRect l="0" t="0" r="0" b="0"/>
            </a:stretch>
          </a:blipFill>
        </p:spPr>
      </p:sp>
      <p:grpSp>
        <p:nvGrpSpPr>
          <p:cNvPr name="Group 3" id="3"/>
          <p:cNvGrpSpPr/>
          <p:nvPr/>
        </p:nvGrpSpPr>
        <p:grpSpPr>
          <a:xfrm rot="0">
            <a:off x="1028700" y="3651298"/>
            <a:ext cx="8756745" cy="2504955"/>
            <a:chOff x="0" y="0"/>
            <a:chExt cx="11675660" cy="3339940"/>
          </a:xfrm>
        </p:grpSpPr>
        <p:sp>
          <p:nvSpPr>
            <p:cNvPr name="TextBox 4" id="4"/>
            <p:cNvSpPr txBox="true"/>
            <p:nvPr/>
          </p:nvSpPr>
          <p:spPr>
            <a:xfrm rot="0">
              <a:off x="0" y="66675"/>
              <a:ext cx="11675660" cy="1577899"/>
            </a:xfrm>
            <a:prstGeom prst="rect">
              <a:avLst/>
            </a:prstGeom>
          </p:spPr>
          <p:txBody>
            <a:bodyPr anchor="t" rtlCol="false" tIns="0" lIns="0" bIns="0" rIns="0">
              <a:spAutoFit/>
            </a:bodyPr>
            <a:lstStyle/>
            <a:p>
              <a:pPr>
                <a:lnSpc>
                  <a:spcPts val="8964"/>
                </a:lnSpc>
              </a:pPr>
              <a:r>
                <a:rPr lang="en-US" sz="8149" spc="-122">
                  <a:solidFill>
                    <a:srgbClr val="000000"/>
                  </a:solidFill>
                  <a:latin typeface="Georgia Pro Bold"/>
                </a:rPr>
                <a:t>Reality-based</a:t>
              </a:r>
            </a:p>
          </p:txBody>
        </p:sp>
        <p:sp>
          <p:nvSpPr>
            <p:cNvPr name="TextBox 5" id="5"/>
            <p:cNvSpPr txBox="true"/>
            <p:nvPr/>
          </p:nvSpPr>
          <p:spPr>
            <a:xfrm rot="0">
              <a:off x="84220" y="1218506"/>
              <a:ext cx="7694488" cy="1798362"/>
            </a:xfrm>
            <a:prstGeom prst="rect">
              <a:avLst/>
            </a:prstGeom>
          </p:spPr>
          <p:txBody>
            <a:bodyPr anchor="t" rtlCol="false" tIns="0" lIns="0" bIns="0" rIns="0">
              <a:spAutoFit/>
            </a:bodyPr>
            <a:lstStyle/>
            <a:p>
              <a:pPr>
                <a:lnSpc>
                  <a:spcPts val="10757"/>
                </a:lnSpc>
              </a:pPr>
              <a:r>
                <a:rPr lang="en-US" sz="8964">
                  <a:solidFill>
                    <a:srgbClr val="000000"/>
                  </a:solidFill>
                  <a:latin typeface="Linotype Feltpen Medium"/>
                </a:rPr>
                <a:t>assessments</a:t>
              </a:r>
            </a:p>
          </p:txBody>
        </p:sp>
        <p:grpSp>
          <p:nvGrpSpPr>
            <p:cNvPr name="Group 6" id="6"/>
            <p:cNvGrpSpPr/>
            <p:nvPr/>
          </p:nvGrpSpPr>
          <p:grpSpPr>
            <a:xfrm rot="0">
              <a:off x="0" y="2991468"/>
              <a:ext cx="7404591" cy="348472"/>
              <a:chOff x="0" y="0"/>
              <a:chExt cx="4128846" cy="194310"/>
            </a:xfrm>
          </p:grpSpPr>
          <p:sp>
            <p:nvSpPr>
              <p:cNvPr name="Freeform 7" id="7"/>
              <p:cNvSpPr/>
              <p:nvPr/>
            </p:nvSpPr>
            <p:spPr>
              <a:xfrm flipH="false" flipV="false" rot="0">
                <a:off x="73865" y="41910"/>
                <a:ext cx="3983011" cy="116840"/>
              </a:xfrm>
              <a:custGeom>
                <a:avLst/>
                <a:gdLst/>
                <a:ahLst/>
                <a:cxnLst/>
                <a:rect r="r" b="b" t="t" l="l"/>
                <a:pathLst>
                  <a:path h="116840" w="3983011">
                    <a:moveTo>
                      <a:pt x="49243" y="31750"/>
                    </a:moveTo>
                    <a:cubicBezTo>
                      <a:pt x="2291699" y="34290"/>
                      <a:pt x="2467838" y="19050"/>
                      <a:pt x="2721629" y="13970"/>
                    </a:cubicBezTo>
                    <a:cubicBezTo>
                      <a:pt x="2994360" y="8890"/>
                      <a:pt x="3342850" y="5080"/>
                      <a:pt x="3568232" y="8890"/>
                    </a:cubicBezTo>
                    <a:cubicBezTo>
                      <a:pt x="3719749" y="11430"/>
                      <a:pt x="3892100" y="0"/>
                      <a:pt x="3947025" y="25400"/>
                    </a:cubicBezTo>
                    <a:cubicBezTo>
                      <a:pt x="3971647" y="36830"/>
                      <a:pt x="3981117" y="57150"/>
                      <a:pt x="3979222" y="69850"/>
                    </a:cubicBezTo>
                    <a:cubicBezTo>
                      <a:pt x="3977329" y="81280"/>
                      <a:pt x="3958389" y="95250"/>
                      <a:pt x="3941343" y="99060"/>
                    </a:cubicBezTo>
                    <a:cubicBezTo>
                      <a:pt x="3922403" y="102870"/>
                      <a:pt x="3884524" y="96520"/>
                      <a:pt x="3871267" y="86360"/>
                    </a:cubicBezTo>
                    <a:cubicBezTo>
                      <a:pt x="3859903" y="77470"/>
                      <a:pt x="3854221" y="58420"/>
                      <a:pt x="3861797" y="48260"/>
                    </a:cubicBezTo>
                    <a:cubicBezTo>
                      <a:pt x="3869373" y="36830"/>
                      <a:pt x="3903464" y="21590"/>
                      <a:pt x="3922403" y="21590"/>
                    </a:cubicBezTo>
                    <a:cubicBezTo>
                      <a:pt x="3939449" y="21590"/>
                      <a:pt x="3962177" y="31750"/>
                      <a:pt x="3971647" y="40640"/>
                    </a:cubicBezTo>
                    <a:cubicBezTo>
                      <a:pt x="3979222" y="48260"/>
                      <a:pt x="3983011" y="57150"/>
                      <a:pt x="3979222" y="66040"/>
                    </a:cubicBezTo>
                    <a:cubicBezTo>
                      <a:pt x="3973541" y="77470"/>
                      <a:pt x="3958389" y="95250"/>
                      <a:pt x="3929980" y="101600"/>
                    </a:cubicBezTo>
                    <a:cubicBezTo>
                      <a:pt x="3867479" y="116840"/>
                      <a:pt x="3695128" y="78740"/>
                      <a:pt x="3564444" y="72390"/>
                    </a:cubicBezTo>
                    <a:cubicBezTo>
                      <a:pt x="3414821" y="64770"/>
                      <a:pt x="3310653" y="64770"/>
                      <a:pt x="3081483" y="64770"/>
                    </a:cubicBezTo>
                    <a:cubicBezTo>
                      <a:pt x="2526551" y="63500"/>
                      <a:pt x="613645" y="100330"/>
                      <a:pt x="219700" y="96520"/>
                    </a:cubicBezTo>
                    <a:cubicBezTo>
                      <a:pt x="117426" y="95250"/>
                      <a:pt x="58713" y="104140"/>
                      <a:pt x="26515" y="90170"/>
                    </a:cubicBezTo>
                    <a:cubicBezTo>
                      <a:pt x="9470" y="82550"/>
                      <a:pt x="0" y="67310"/>
                      <a:pt x="1894" y="58420"/>
                    </a:cubicBezTo>
                    <a:cubicBezTo>
                      <a:pt x="5682" y="48260"/>
                      <a:pt x="49243" y="31750"/>
                      <a:pt x="49243" y="31750"/>
                    </a:cubicBezTo>
                  </a:path>
                </a:pathLst>
              </a:custGeom>
              <a:solidFill>
                <a:srgbClr val="26AFEC"/>
              </a:solidFill>
              <a:ln cap="sq">
                <a:noFill/>
                <a:prstDash val="solid"/>
                <a:miter/>
              </a:ln>
            </p:spPr>
          </p:sp>
        </p:grpSp>
      </p:grpSp>
      <p:grpSp>
        <p:nvGrpSpPr>
          <p:cNvPr name="Group 8" id="8"/>
          <p:cNvGrpSpPr/>
          <p:nvPr/>
        </p:nvGrpSpPr>
        <p:grpSpPr>
          <a:xfrm rot="0">
            <a:off x="14374764" y="8908918"/>
            <a:ext cx="2884536" cy="698765"/>
            <a:chOff x="0" y="0"/>
            <a:chExt cx="3846048" cy="931686"/>
          </a:xfrm>
        </p:grpSpPr>
        <p:sp>
          <p:nvSpPr>
            <p:cNvPr name="Freeform 9" id="9"/>
            <p:cNvSpPr/>
            <p:nvPr/>
          </p:nvSpPr>
          <p:spPr>
            <a:xfrm flipH="false" flipV="false" rot="0">
              <a:off x="519848" y="0"/>
              <a:ext cx="3326200" cy="931686"/>
            </a:xfrm>
            <a:custGeom>
              <a:avLst/>
              <a:gdLst/>
              <a:ahLst/>
              <a:cxnLst/>
              <a:rect r="r" b="b" t="t" l="l"/>
              <a:pathLst>
                <a:path h="931686" w="3326200">
                  <a:moveTo>
                    <a:pt x="0" y="0"/>
                  </a:moveTo>
                  <a:lnTo>
                    <a:pt x="3326200" y="0"/>
                  </a:lnTo>
                  <a:lnTo>
                    <a:pt x="3326200" y="931686"/>
                  </a:lnTo>
                  <a:lnTo>
                    <a:pt x="0" y="931686"/>
                  </a:lnTo>
                  <a:lnTo>
                    <a:pt x="0" y="0"/>
                  </a:lnTo>
                  <a:close/>
                </a:path>
              </a:pathLst>
            </a:custGeom>
            <a:blipFill>
              <a:blip r:embed="rId3"/>
              <a:stretch>
                <a:fillRect l="-21726" t="0" r="-4994" b="-282543"/>
              </a:stretch>
            </a:blipFill>
          </p:spPr>
        </p:sp>
        <p:sp>
          <p:nvSpPr>
            <p:cNvPr name="Freeform 10" id="10"/>
            <p:cNvSpPr/>
            <p:nvPr/>
          </p:nvSpPr>
          <p:spPr>
            <a:xfrm flipH="false" flipV="false" rot="0">
              <a:off x="0" y="187942"/>
              <a:ext cx="410510" cy="551074"/>
            </a:xfrm>
            <a:custGeom>
              <a:avLst/>
              <a:gdLst/>
              <a:ahLst/>
              <a:cxnLst/>
              <a:rect r="r" b="b" t="t" l="l"/>
              <a:pathLst>
                <a:path h="551074" w="410510">
                  <a:moveTo>
                    <a:pt x="0" y="0"/>
                  </a:moveTo>
                  <a:lnTo>
                    <a:pt x="410510" y="0"/>
                  </a:lnTo>
                  <a:lnTo>
                    <a:pt x="410510" y="551073"/>
                  </a:lnTo>
                  <a:lnTo>
                    <a:pt x="0" y="551073"/>
                  </a:lnTo>
                  <a:lnTo>
                    <a:pt x="0" y="0"/>
                  </a:lnTo>
                  <a:close/>
                </a:path>
              </a:pathLst>
            </a:custGeom>
            <a:blipFill>
              <a:blip r:embed="rId4"/>
              <a:stretch>
                <a:fillRect l="-24099" t="0" r="-213117" b="-151202"/>
              </a:stretch>
            </a:blipFill>
          </p:spPr>
        </p:sp>
        <p:sp>
          <p:nvSpPr>
            <p:cNvPr name="Freeform 11" id="11"/>
            <p:cNvSpPr/>
            <p:nvPr/>
          </p:nvSpPr>
          <p:spPr>
            <a:xfrm flipH="false" flipV="false" rot="0">
              <a:off x="145984" y="271489"/>
              <a:ext cx="410510" cy="551074"/>
            </a:xfrm>
            <a:custGeom>
              <a:avLst/>
              <a:gdLst/>
              <a:ahLst/>
              <a:cxnLst/>
              <a:rect r="r" b="b" t="t" l="l"/>
              <a:pathLst>
                <a:path h="551074" w="410510">
                  <a:moveTo>
                    <a:pt x="0" y="0"/>
                  </a:moveTo>
                  <a:lnTo>
                    <a:pt x="410510" y="0"/>
                  </a:lnTo>
                  <a:lnTo>
                    <a:pt x="410510" y="551074"/>
                  </a:lnTo>
                  <a:lnTo>
                    <a:pt x="0" y="551074"/>
                  </a:lnTo>
                  <a:lnTo>
                    <a:pt x="0" y="0"/>
                  </a:lnTo>
                  <a:close/>
                </a:path>
              </a:pathLst>
            </a:custGeom>
            <a:blipFill>
              <a:blip r:embed="rId5"/>
              <a:stretch>
                <a:fillRect l="-204421" t="-140732" r="-32796" b="-10470"/>
              </a:stretch>
            </a:blipFill>
          </p:spPr>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50407" y="751738"/>
            <a:ext cx="7815994" cy="2332299"/>
            <a:chOff x="0" y="0"/>
            <a:chExt cx="10421325" cy="3109732"/>
          </a:xfrm>
        </p:grpSpPr>
        <p:sp>
          <p:nvSpPr>
            <p:cNvPr name="TextBox 3" id="3"/>
            <p:cNvSpPr txBox="true"/>
            <p:nvPr/>
          </p:nvSpPr>
          <p:spPr>
            <a:xfrm rot="0">
              <a:off x="0" y="123825"/>
              <a:ext cx="10421325" cy="2907307"/>
            </a:xfrm>
            <a:prstGeom prst="rect">
              <a:avLst/>
            </a:prstGeom>
          </p:spPr>
          <p:txBody>
            <a:bodyPr anchor="t" rtlCol="false" tIns="0" lIns="0" bIns="0" rIns="0">
              <a:spAutoFit/>
            </a:bodyPr>
            <a:lstStyle/>
            <a:p>
              <a:pPr algn="l" marL="0" indent="0" lvl="0">
                <a:lnSpc>
                  <a:spcPts val="8230"/>
                </a:lnSpc>
              </a:pPr>
              <a:r>
                <a:rPr lang="en-US" sz="8068">
                  <a:solidFill>
                    <a:srgbClr val="000000"/>
                  </a:solidFill>
                  <a:latin typeface="Georgia Pro Bold"/>
                </a:rPr>
                <a:t>Assessing suicide</a:t>
              </a:r>
            </a:p>
          </p:txBody>
        </p:sp>
        <p:sp>
          <p:nvSpPr>
            <p:cNvPr name="TextBox 4" id="4"/>
            <p:cNvSpPr txBox="true"/>
            <p:nvPr/>
          </p:nvSpPr>
          <p:spPr>
            <a:xfrm rot="0">
              <a:off x="5210663" y="1354803"/>
              <a:ext cx="4810440" cy="1715742"/>
            </a:xfrm>
            <a:prstGeom prst="rect">
              <a:avLst/>
            </a:prstGeom>
          </p:spPr>
          <p:txBody>
            <a:bodyPr anchor="t" rtlCol="false" tIns="0" lIns="0" bIns="0" rIns="0">
              <a:spAutoFit/>
            </a:bodyPr>
            <a:lstStyle/>
            <a:p>
              <a:pPr algn="l" marL="0" indent="0" lvl="0">
                <a:lnSpc>
                  <a:spcPts val="10184"/>
                </a:lnSpc>
                <a:spcBef>
                  <a:spcPct val="0"/>
                </a:spcBef>
              </a:pPr>
              <a:r>
                <a:rPr lang="en-US" sz="8486">
                  <a:solidFill>
                    <a:srgbClr val="5271FF"/>
                  </a:solidFill>
                  <a:latin typeface="Linotype Feltpen Medium"/>
                </a:rPr>
                <a:t>ideation</a:t>
              </a:r>
            </a:p>
          </p:txBody>
        </p:sp>
        <p:grpSp>
          <p:nvGrpSpPr>
            <p:cNvPr name="Group 5" id="5"/>
            <p:cNvGrpSpPr/>
            <p:nvPr/>
          </p:nvGrpSpPr>
          <p:grpSpPr>
            <a:xfrm rot="0">
              <a:off x="5131836" y="2824454"/>
              <a:ext cx="5039520" cy="285277"/>
              <a:chOff x="0" y="0"/>
              <a:chExt cx="3432550" cy="194310"/>
            </a:xfrm>
          </p:grpSpPr>
          <p:sp>
            <p:nvSpPr>
              <p:cNvPr name="Freeform 6" id="6"/>
              <p:cNvSpPr/>
              <p:nvPr/>
            </p:nvSpPr>
            <p:spPr>
              <a:xfrm flipH="false" flipV="false" rot="0">
                <a:off x="61408" y="41910"/>
                <a:ext cx="3311309" cy="116840"/>
              </a:xfrm>
              <a:custGeom>
                <a:avLst/>
                <a:gdLst/>
                <a:ahLst/>
                <a:cxnLst/>
                <a:rect r="r" b="b" t="t" l="l"/>
                <a:pathLst>
                  <a:path h="116840" w="3311309">
                    <a:moveTo>
                      <a:pt x="40939" y="31750"/>
                    </a:moveTo>
                    <a:cubicBezTo>
                      <a:pt x="1905223" y="34290"/>
                      <a:pt x="2051657" y="19050"/>
                      <a:pt x="2262649" y="13970"/>
                    </a:cubicBezTo>
                    <a:cubicBezTo>
                      <a:pt x="2489386" y="8890"/>
                      <a:pt x="2779106" y="5080"/>
                      <a:pt x="2966479" y="8890"/>
                    </a:cubicBezTo>
                    <a:cubicBezTo>
                      <a:pt x="3092444" y="11430"/>
                      <a:pt x="3235730" y="0"/>
                      <a:pt x="3281392" y="25400"/>
                    </a:cubicBezTo>
                    <a:cubicBezTo>
                      <a:pt x="3301861" y="36830"/>
                      <a:pt x="3309734" y="57150"/>
                      <a:pt x="3308159" y="69850"/>
                    </a:cubicBezTo>
                    <a:cubicBezTo>
                      <a:pt x="3306585" y="81280"/>
                      <a:pt x="3290839" y="95250"/>
                      <a:pt x="3276668" y="99060"/>
                    </a:cubicBezTo>
                    <a:cubicBezTo>
                      <a:pt x="3260922" y="102870"/>
                      <a:pt x="3229431" y="96520"/>
                      <a:pt x="3218409" y="86360"/>
                    </a:cubicBezTo>
                    <a:cubicBezTo>
                      <a:pt x="3208962" y="77470"/>
                      <a:pt x="3204238" y="58420"/>
                      <a:pt x="3210536" y="48260"/>
                    </a:cubicBezTo>
                    <a:cubicBezTo>
                      <a:pt x="3216835" y="36830"/>
                      <a:pt x="3245177" y="21590"/>
                      <a:pt x="3260922" y="21590"/>
                    </a:cubicBezTo>
                    <a:cubicBezTo>
                      <a:pt x="3275093" y="21590"/>
                      <a:pt x="3293988" y="31750"/>
                      <a:pt x="3301861" y="40640"/>
                    </a:cubicBezTo>
                    <a:cubicBezTo>
                      <a:pt x="3308159" y="48260"/>
                      <a:pt x="3311309" y="57150"/>
                      <a:pt x="3308159" y="66040"/>
                    </a:cubicBezTo>
                    <a:cubicBezTo>
                      <a:pt x="3303436" y="77470"/>
                      <a:pt x="3290839" y="95250"/>
                      <a:pt x="3267221" y="101600"/>
                    </a:cubicBezTo>
                    <a:cubicBezTo>
                      <a:pt x="3215260" y="116840"/>
                      <a:pt x="3071975" y="78740"/>
                      <a:pt x="2963330" y="72390"/>
                    </a:cubicBezTo>
                    <a:cubicBezTo>
                      <a:pt x="2838939" y="64770"/>
                      <a:pt x="2752338" y="64770"/>
                      <a:pt x="2561816" y="64770"/>
                    </a:cubicBezTo>
                    <a:cubicBezTo>
                      <a:pt x="2100469" y="63500"/>
                      <a:pt x="510159" y="100330"/>
                      <a:pt x="182649" y="96520"/>
                    </a:cubicBezTo>
                    <a:cubicBezTo>
                      <a:pt x="97623" y="95250"/>
                      <a:pt x="48812" y="104140"/>
                      <a:pt x="22044" y="90170"/>
                    </a:cubicBezTo>
                    <a:cubicBezTo>
                      <a:pt x="7873" y="82550"/>
                      <a:pt x="0" y="67310"/>
                      <a:pt x="1575" y="58420"/>
                    </a:cubicBezTo>
                    <a:cubicBezTo>
                      <a:pt x="4724" y="48260"/>
                      <a:pt x="40939" y="31750"/>
                      <a:pt x="40939" y="31750"/>
                    </a:cubicBezTo>
                  </a:path>
                </a:pathLst>
              </a:custGeom>
              <a:solidFill>
                <a:srgbClr val="00AEEF"/>
              </a:solidFill>
              <a:ln cap="sq">
                <a:noFill/>
                <a:prstDash val="solid"/>
                <a:miter/>
              </a:ln>
            </p:spPr>
          </p:sp>
        </p:grpSp>
      </p:grpSp>
      <p:grpSp>
        <p:nvGrpSpPr>
          <p:cNvPr name="Group 7" id="7"/>
          <p:cNvGrpSpPr/>
          <p:nvPr/>
        </p:nvGrpSpPr>
        <p:grpSpPr>
          <a:xfrm rot="0">
            <a:off x="733040" y="4190731"/>
            <a:ext cx="10353896" cy="4729717"/>
            <a:chOff x="0" y="0"/>
            <a:chExt cx="13805194" cy="6306289"/>
          </a:xfrm>
        </p:grpSpPr>
        <p:sp>
          <p:nvSpPr>
            <p:cNvPr name="Freeform 8" id="8"/>
            <p:cNvSpPr/>
            <p:nvPr/>
          </p:nvSpPr>
          <p:spPr>
            <a:xfrm flipH="false" flipV="false" rot="0">
              <a:off x="876940" y="953626"/>
              <a:ext cx="720272" cy="600224"/>
            </a:xfrm>
            <a:custGeom>
              <a:avLst/>
              <a:gdLst/>
              <a:ahLst/>
              <a:cxnLst/>
              <a:rect r="r" b="b" t="t" l="l"/>
              <a:pathLst>
                <a:path h="600224" w="720272">
                  <a:moveTo>
                    <a:pt x="0" y="0"/>
                  </a:moveTo>
                  <a:lnTo>
                    <a:pt x="720272" y="0"/>
                  </a:lnTo>
                  <a:lnTo>
                    <a:pt x="720272" y="600224"/>
                  </a:lnTo>
                  <a:lnTo>
                    <a:pt x="0" y="600224"/>
                  </a:lnTo>
                  <a:lnTo>
                    <a:pt x="0" y="0"/>
                  </a:lnTo>
                  <a:close/>
                </a:path>
              </a:pathLst>
            </a:custGeom>
            <a:blipFill>
              <a:blip r:embed="rId2">
                <a:extLst>
                  <a:ext uri="{96DAC541-7B7A-43D3-8B79-37D633B846F1}">
                    <asvg:svgBlip xmlns:asvg="http://schemas.microsoft.com/office/drawing/2016/SVG/main" r:embed="rId3"/>
                  </a:ext>
                </a:extLst>
              </a:blip>
              <a:stretch>
                <a:fillRect l="0" t="0" r="-34793" b="-504684"/>
              </a:stretch>
            </a:blipFill>
          </p:spPr>
        </p:sp>
        <p:sp>
          <p:nvSpPr>
            <p:cNvPr name="Freeform 9" id="9"/>
            <p:cNvSpPr/>
            <p:nvPr/>
          </p:nvSpPr>
          <p:spPr>
            <a:xfrm flipH="false" flipV="false" rot="0">
              <a:off x="876940" y="2159357"/>
              <a:ext cx="720272" cy="600224"/>
            </a:xfrm>
            <a:custGeom>
              <a:avLst/>
              <a:gdLst/>
              <a:ahLst/>
              <a:cxnLst/>
              <a:rect r="r" b="b" t="t" l="l"/>
              <a:pathLst>
                <a:path h="600224" w="720272">
                  <a:moveTo>
                    <a:pt x="0" y="0"/>
                  </a:moveTo>
                  <a:lnTo>
                    <a:pt x="720272" y="0"/>
                  </a:lnTo>
                  <a:lnTo>
                    <a:pt x="720272" y="600224"/>
                  </a:lnTo>
                  <a:lnTo>
                    <a:pt x="0" y="600224"/>
                  </a:lnTo>
                  <a:lnTo>
                    <a:pt x="0" y="0"/>
                  </a:lnTo>
                  <a:close/>
                </a:path>
              </a:pathLst>
            </a:custGeom>
            <a:blipFill>
              <a:blip r:embed="rId2">
                <a:extLst>
                  <a:ext uri="{96DAC541-7B7A-43D3-8B79-37D633B846F1}">
                    <asvg:svgBlip xmlns:asvg="http://schemas.microsoft.com/office/drawing/2016/SVG/main" r:embed="rId3"/>
                  </a:ext>
                </a:extLst>
              </a:blip>
              <a:stretch>
                <a:fillRect l="0" t="0" r="-34793" b="-504684"/>
              </a:stretch>
            </a:blipFill>
          </p:spPr>
        </p:sp>
        <p:sp>
          <p:nvSpPr>
            <p:cNvPr name="Freeform 10" id="10"/>
            <p:cNvSpPr/>
            <p:nvPr/>
          </p:nvSpPr>
          <p:spPr>
            <a:xfrm flipH="false" flipV="false" rot="0">
              <a:off x="876940" y="3070167"/>
              <a:ext cx="720272" cy="600224"/>
            </a:xfrm>
            <a:custGeom>
              <a:avLst/>
              <a:gdLst/>
              <a:ahLst/>
              <a:cxnLst/>
              <a:rect r="r" b="b" t="t" l="l"/>
              <a:pathLst>
                <a:path h="600224" w="720272">
                  <a:moveTo>
                    <a:pt x="0" y="0"/>
                  </a:moveTo>
                  <a:lnTo>
                    <a:pt x="720272" y="0"/>
                  </a:lnTo>
                  <a:lnTo>
                    <a:pt x="720272" y="600224"/>
                  </a:lnTo>
                  <a:lnTo>
                    <a:pt x="0" y="600224"/>
                  </a:lnTo>
                  <a:lnTo>
                    <a:pt x="0" y="0"/>
                  </a:lnTo>
                  <a:close/>
                </a:path>
              </a:pathLst>
            </a:custGeom>
            <a:blipFill>
              <a:blip r:embed="rId2">
                <a:extLst>
                  <a:ext uri="{96DAC541-7B7A-43D3-8B79-37D633B846F1}">
                    <asvg:svgBlip xmlns:asvg="http://schemas.microsoft.com/office/drawing/2016/SVG/main" r:embed="rId3"/>
                  </a:ext>
                </a:extLst>
              </a:blip>
              <a:stretch>
                <a:fillRect l="0" t="0" r="-34793" b="-504684"/>
              </a:stretch>
            </a:blipFill>
          </p:spPr>
        </p:sp>
        <p:sp>
          <p:nvSpPr>
            <p:cNvPr name="Freeform 11" id="11"/>
            <p:cNvSpPr/>
            <p:nvPr/>
          </p:nvSpPr>
          <p:spPr>
            <a:xfrm flipH="false" flipV="false" rot="0">
              <a:off x="876940" y="4082783"/>
              <a:ext cx="720272" cy="600224"/>
            </a:xfrm>
            <a:custGeom>
              <a:avLst/>
              <a:gdLst/>
              <a:ahLst/>
              <a:cxnLst/>
              <a:rect r="r" b="b" t="t" l="l"/>
              <a:pathLst>
                <a:path h="600224" w="720272">
                  <a:moveTo>
                    <a:pt x="0" y="0"/>
                  </a:moveTo>
                  <a:lnTo>
                    <a:pt x="720272" y="0"/>
                  </a:lnTo>
                  <a:lnTo>
                    <a:pt x="720272" y="600225"/>
                  </a:lnTo>
                  <a:lnTo>
                    <a:pt x="0" y="600225"/>
                  </a:lnTo>
                  <a:lnTo>
                    <a:pt x="0" y="0"/>
                  </a:lnTo>
                  <a:close/>
                </a:path>
              </a:pathLst>
            </a:custGeom>
            <a:blipFill>
              <a:blip r:embed="rId2">
                <a:extLst>
                  <a:ext uri="{96DAC541-7B7A-43D3-8B79-37D633B846F1}">
                    <asvg:svgBlip xmlns:asvg="http://schemas.microsoft.com/office/drawing/2016/SVG/main" r:embed="rId3"/>
                  </a:ext>
                </a:extLst>
              </a:blip>
              <a:stretch>
                <a:fillRect l="0" t="0" r="-34793" b="-504684"/>
              </a:stretch>
            </a:blipFill>
          </p:spPr>
        </p:sp>
        <p:sp>
          <p:nvSpPr>
            <p:cNvPr name="Freeform 12" id="12"/>
            <p:cNvSpPr/>
            <p:nvPr/>
          </p:nvSpPr>
          <p:spPr>
            <a:xfrm flipH="false" flipV="false" rot="0">
              <a:off x="876940" y="5405649"/>
              <a:ext cx="720272" cy="600224"/>
            </a:xfrm>
            <a:custGeom>
              <a:avLst/>
              <a:gdLst/>
              <a:ahLst/>
              <a:cxnLst/>
              <a:rect r="r" b="b" t="t" l="l"/>
              <a:pathLst>
                <a:path h="600224" w="720272">
                  <a:moveTo>
                    <a:pt x="0" y="0"/>
                  </a:moveTo>
                  <a:lnTo>
                    <a:pt x="720272" y="0"/>
                  </a:lnTo>
                  <a:lnTo>
                    <a:pt x="720272" y="600224"/>
                  </a:lnTo>
                  <a:lnTo>
                    <a:pt x="0" y="600224"/>
                  </a:lnTo>
                  <a:lnTo>
                    <a:pt x="0" y="0"/>
                  </a:lnTo>
                  <a:close/>
                </a:path>
              </a:pathLst>
            </a:custGeom>
            <a:blipFill>
              <a:blip r:embed="rId2">
                <a:extLst>
                  <a:ext uri="{96DAC541-7B7A-43D3-8B79-37D633B846F1}">
                    <asvg:svgBlip xmlns:asvg="http://schemas.microsoft.com/office/drawing/2016/SVG/main" r:embed="rId3"/>
                  </a:ext>
                </a:extLst>
              </a:blip>
              <a:stretch>
                <a:fillRect l="0" t="0" r="-34793" b="-504684"/>
              </a:stretch>
            </a:blipFill>
          </p:spPr>
        </p:sp>
        <p:sp>
          <p:nvSpPr>
            <p:cNvPr name="Freeform 13" id="13"/>
            <p:cNvSpPr/>
            <p:nvPr/>
          </p:nvSpPr>
          <p:spPr>
            <a:xfrm flipH="false" flipV="false" rot="0">
              <a:off x="0" y="953626"/>
              <a:ext cx="720272" cy="600224"/>
            </a:xfrm>
            <a:custGeom>
              <a:avLst/>
              <a:gdLst/>
              <a:ahLst/>
              <a:cxnLst/>
              <a:rect r="r" b="b" t="t" l="l"/>
              <a:pathLst>
                <a:path h="600224" w="720272">
                  <a:moveTo>
                    <a:pt x="0" y="0"/>
                  </a:moveTo>
                  <a:lnTo>
                    <a:pt x="720272" y="0"/>
                  </a:lnTo>
                  <a:lnTo>
                    <a:pt x="720272" y="600224"/>
                  </a:lnTo>
                  <a:lnTo>
                    <a:pt x="0" y="600224"/>
                  </a:lnTo>
                  <a:lnTo>
                    <a:pt x="0" y="0"/>
                  </a:lnTo>
                  <a:close/>
                </a:path>
              </a:pathLst>
            </a:custGeom>
            <a:blipFill>
              <a:blip r:embed="rId2">
                <a:extLst>
                  <a:ext uri="{96DAC541-7B7A-43D3-8B79-37D633B846F1}">
                    <asvg:svgBlip xmlns:asvg="http://schemas.microsoft.com/office/drawing/2016/SVG/main" r:embed="rId3"/>
                  </a:ext>
                </a:extLst>
              </a:blip>
              <a:stretch>
                <a:fillRect l="0" t="0" r="-34793" b="-504684"/>
              </a:stretch>
            </a:blipFill>
          </p:spPr>
        </p:sp>
        <p:sp>
          <p:nvSpPr>
            <p:cNvPr name="Freeform 14" id="14"/>
            <p:cNvSpPr/>
            <p:nvPr/>
          </p:nvSpPr>
          <p:spPr>
            <a:xfrm flipH="false" flipV="false" rot="0">
              <a:off x="0" y="2159357"/>
              <a:ext cx="720272" cy="600224"/>
            </a:xfrm>
            <a:custGeom>
              <a:avLst/>
              <a:gdLst/>
              <a:ahLst/>
              <a:cxnLst/>
              <a:rect r="r" b="b" t="t" l="l"/>
              <a:pathLst>
                <a:path h="600224" w="720272">
                  <a:moveTo>
                    <a:pt x="0" y="0"/>
                  </a:moveTo>
                  <a:lnTo>
                    <a:pt x="720272" y="0"/>
                  </a:lnTo>
                  <a:lnTo>
                    <a:pt x="720272" y="600224"/>
                  </a:lnTo>
                  <a:lnTo>
                    <a:pt x="0" y="600224"/>
                  </a:lnTo>
                  <a:lnTo>
                    <a:pt x="0" y="0"/>
                  </a:lnTo>
                  <a:close/>
                </a:path>
              </a:pathLst>
            </a:custGeom>
            <a:blipFill>
              <a:blip r:embed="rId2">
                <a:extLst>
                  <a:ext uri="{96DAC541-7B7A-43D3-8B79-37D633B846F1}">
                    <asvg:svgBlip xmlns:asvg="http://schemas.microsoft.com/office/drawing/2016/SVG/main" r:embed="rId3"/>
                  </a:ext>
                </a:extLst>
              </a:blip>
              <a:stretch>
                <a:fillRect l="0" t="0" r="-34793" b="-504684"/>
              </a:stretch>
            </a:blipFill>
          </p:spPr>
        </p:sp>
        <p:sp>
          <p:nvSpPr>
            <p:cNvPr name="Freeform 15" id="15"/>
            <p:cNvSpPr/>
            <p:nvPr/>
          </p:nvSpPr>
          <p:spPr>
            <a:xfrm flipH="false" flipV="false" rot="0">
              <a:off x="0" y="3070167"/>
              <a:ext cx="720272" cy="600224"/>
            </a:xfrm>
            <a:custGeom>
              <a:avLst/>
              <a:gdLst/>
              <a:ahLst/>
              <a:cxnLst/>
              <a:rect r="r" b="b" t="t" l="l"/>
              <a:pathLst>
                <a:path h="600224" w="720272">
                  <a:moveTo>
                    <a:pt x="0" y="0"/>
                  </a:moveTo>
                  <a:lnTo>
                    <a:pt x="720272" y="0"/>
                  </a:lnTo>
                  <a:lnTo>
                    <a:pt x="720272" y="600224"/>
                  </a:lnTo>
                  <a:lnTo>
                    <a:pt x="0" y="600224"/>
                  </a:lnTo>
                  <a:lnTo>
                    <a:pt x="0" y="0"/>
                  </a:lnTo>
                  <a:close/>
                </a:path>
              </a:pathLst>
            </a:custGeom>
            <a:blipFill>
              <a:blip r:embed="rId2">
                <a:extLst>
                  <a:ext uri="{96DAC541-7B7A-43D3-8B79-37D633B846F1}">
                    <asvg:svgBlip xmlns:asvg="http://schemas.microsoft.com/office/drawing/2016/SVG/main" r:embed="rId3"/>
                  </a:ext>
                </a:extLst>
              </a:blip>
              <a:stretch>
                <a:fillRect l="0" t="0" r="-34793" b="-504684"/>
              </a:stretch>
            </a:blipFill>
          </p:spPr>
        </p:sp>
        <p:sp>
          <p:nvSpPr>
            <p:cNvPr name="Freeform 16" id="16"/>
            <p:cNvSpPr/>
            <p:nvPr/>
          </p:nvSpPr>
          <p:spPr>
            <a:xfrm flipH="false" flipV="false" rot="0">
              <a:off x="0" y="4082783"/>
              <a:ext cx="720272" cy="600224"/>
            </a:xfrm>
            <a:custGeom>
              <a:avLst/>
              <a:gdLst/>
              <a:ahLst/>
              <a:cxnLst/>
              <a:rect r="r" b="b" t="t" l="l"/>
              <a:pathLst>
                <a:path h="600224" w="720272">
                  <a:moveTo>
                    <a:pt x="0" y="0"/>
                  </a:moveTo>
                  <a:lnTo>
                    <a:pt x="720272" y="0"/>
                  </a:lnTo>
                  <a:lnTo>
                    <a:pt x="720272" y="600225"/>
                  </a:lnTo>
                  <a:lnTo>
                    <a:pt x="0" y="600225"/>
                  </a:lnTo>
                  <a:lnTo>
                    <a:pt x="0" y="0"/>
                  </a:lnTo>
                  <a:close/>
                </a:path>
              </a:pathLst>
            </a:custGeom>
            <a:blipFill>
              <a:blip r:embed="rId2">
                <a:extLst>
                  <a:ext uri="{96DAC541-7B7A-43D3-8B79-37D633B846F1}">
                    <asvg:svgBlip xmlns:asvg="http://schemas.microsoft.com/office/drawing/2016/SVG/main" r:embed="rId3"/>
                  </a:ext>
                </a:extLst>
              </a:blip>
              <a:stretch>
                <a:fillRect l="0" t="0" r="-34793" b="-504684"/>
              </a:stretch>
            </a:blipFill>
          </p:spPr>
        </p:sp>
        <p:sp>
          <p:nvSpPr>
            <p:cNvPr name="Freeform 17" id="17"/>
            <p:cNvSpPr/>
            <p:nvPr/>
          </p:nvSpPr>
          <p:spPr>
            <a:xfrm flipH="false" flipV="false" rot="0">
              <a:off x="0" y="5405649"/>
              <a:ext cx="720272" cy="600224"/>
            </a:xfrm>
            <a:custGeom>
              <a:avLst/>
              <a:gdLst/>
              <a:ahLst/>
              <a:cxnLst/>
              <a:rect r="r" b="b" t="t" l="l"/>
              <a:pathLst>
                <a:path h="600224" w="720272">
                  <a:moveTo>
                    <a:pt x="0" y="0"/>
                  </a:moveTo>
                  <a:lnTo>
                    <a:pt x="720272" y="0"/>
                  </a:lnTo>
                  <a:lnTo>
                    <a:pt x="720272" y="600224"/>
                  </a:lnTo>
                  <a:lnTo>
                    <a:pt x="0" y="600224"/>
                  </a:lnTo>
                  <a:lnTo>
                    <a:pt x="0" y="0"/>
                  </a:lnTo>
                  <a:close/>
                </a:path>
              </a:pathLst>
            </a:custGeom>
            <a:blipFill>
              <a:blip r:embed="rId2">
                <a:extLst>
                  <a:ext uri="{96DAC541-7B7A-43D3-8B79-37D633B846F1}">
                    <asvg:svgBlip xmlns:asvg="http://schemas.microsoft.com/office/drawing/2016/SVG/main" r:embed="rId3"/>
                  </a:ext>
                </a:extLst>
              </a:blip>
              <a:stretch>
                <a:fillRect l="0" t="0" r="-34793" b="-504684"/>
              </a:stretch>
            </a:blipFill>
          </p:spPr>
        </p:sp>
        <p:sp>
          <p:nvSpPr>
            <p:cNvPr name="Freeform 18" id="18"/>
            <p:cNvSpPr/>
            <p:nvPr/>
          </p:nvSpPr>
          <p:spPr>
            <a:xfrm flipH="false" flipV="false" rot="0">
              <a:off x="0" y="172483"/>
              <a:ext cx="514252" cy="514252"/>
            </a:xfrm>
            <a:custGeom>
              <a:avLst/>
              <a:gdLst/>
              <a:ahLst/>
              <a:cxnLst/>
              <a:rect r="r" b="b" t="t" l="l"/>
              <a:pathLst>
                <a:path h="514252" w="514252">
                  <a:moveTo>
                    <a:pt x="0" y="0"/>
                  </a:moveTo>
                  <a:lnTo>
                    <a:pt x="514252" y="0"/>
                  </a:lnTo>
                  <a:lnTo>
                    <a:pt x="514252" y="514252"/>
                  </a:lnTo>
                  <a:lnTo>
                    <a:pt x="0" y="5142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0">
              <a:off x="876940" y="172483"/>
              <a:ext cx="514252" cy="514252"/>
            </a:xfrm>
            <a:custGeom>
              <a:avLst/>
              <a:gdLst/>
              <a:ahLst/>
              <a:cxnLst/>
              <a:rect r="r" b="b" t="t" l="l"/>
              <a:pathLst>
                <a:path h="514252" w="514252">
                  <a:moveTo>
                    <a:pt x="0" y="0"/>
                  </a:moveTo>
                  <a:lnTo>
                    <a:pt x="514251" y="0"/>
                  </a:lnTo>
                  <a:lnTo>
                    <a:pt x="514251" y="514252"/>
                  </a:lnTo>
                  <a:lnTo>
                    <a:pt x="0" y="5142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0" id="20"/>
            <p:cNvSpPr txBox="true"/>
            <p:nvPr/>
          </p:nvSpPr>
          <p:spPr>
            <a:xfrm rot="0">
              <a:off x="1976737" y="789966"/>
              <a:ext cx="11828457" cy="957790"/>
            </a:xfrm>
            <a:prstGeom prst="rect">
              <a:avLst/>
            </a:prstGeom>
          </p:spPr>
          <p:txBody>
            <a:bodyPr anchor="t" rtlCol="false" tIns="0" lIns="0" bIns="0" rIns="0">
              <a:spAutoFit/>
            </a:bodyPr>
            <a:lstStyle/>
            <a:p>
              <a:pPr>
                <a:lnSpc>
                  <a:spcPts val="2794"/>
                </a:lnSpc>
              </a:pPr>
              <a:r>
                <a:rPr lang="en-US" sz="2149">
                  <a:solidFill>
                    <a:srgbClr val="000000"/>
                  </a:solidFill>
                  <a:latin typeface="Avenir Semi-Bold"/>
                </a:rPr>
                <a:t>Is the person </a:t>
              </a:r>
              <a:r>
                <a:rPr lang="en-US" sz="2149">
                  <a:solidFill>
                    <a:srgbClr val="5271FF"/>
                  </a:solidFill>
                  <a:latin typeface="Avenir Bold"/>
                </a:rPr>
                <a:t>currently</a:t>
              </a:r>
              <a:r>
                <a:rPr lang="en-US" sz="2149">
                  <a:solidFill>
                    <a:srgbClr val="000000"/>
                  </a:solidFill>
                  <a:latin typeface="Avenir Bold"/>
                </a:rPr>
                <a:t> </a:t>
              </a:r>
              <a:r>
                <a:rPr lang="en-US" sz="2149">
                  <a:solidFill>
                    <a:srgbClr val="5271FF"/>
                  </a:solidFill>
                  <a:latin typeface="Avenir Bold"/>
                </a:rPr>
                <a:t>thinking </a:t>
              </a:r>
              <a:r>
                <a:rPr lang="en-US" sz="2149">
                  <a:solidFill>
                    <a:srgbClr val="000000"/>
                  </a:solidFill>
                  <a:latin typeface="Avenir Semi-Bold"/>
                </a:rPr>
                <a:t>about suicide? Or have they experienced or expressed suicidal thoughts in the recent past? </a:t>
              </a:r>
            </a:p>
          </p:txBody>
        </p:sp>
        <p:sp>
          <p:nvSpPr>
            <p:cNvPr name="TextBox 21" id="21"/>
            <p:cNvSpPr txBox="true"/>
            <p:nvPr/>
          </p:nvSpPr>
          <p:spPr>
            <a:xfrm rot="0">
              <a:off x="1976737" y="4025633"/>
              <a:ext cx="10973362" cy="957790"/>
            </a:xfrm>
            <a:prstGeom prst="rect">
              <a:avLst/>
            </a:prstGeom>
          </p:spPr>
          <p:txBody>
            <a:bodyPr anchor="t" rtlCol="false" tIns="0" lIns="0" bIns="0" rIns="0">
              <a:spAutoFit/>
            </a:bodyPr>
            <a:lstStyle/>
            <a:p>
              <a:pPr>
                <a:lnSpc>
                  <a:spcPts val="2794"/>
                </a:lnSpc>
              </a:pPr>
              <a:r>
                <a:rPr lang="en-US" sz="2149">
                  <a:solidFill>
                    <a:srgbClr val="000000"/>
                  </a:solidFill>
                  <a:latin typeface="Avenir Semi-Bold"/>
                </a:rPr>
                <a:t>Has the person</a:t>
              </a:r>
              <a:r>
                <a:rPr lang="en-US" sz="2149">
                  <a:solidFill>
                    <a:srgbClr val="5171FF"/>
                  </a:solidFill>
                  <a:latin typeface="Avenir Bold"/>
                </a:rPr>
                <a:t> set a specific time</a:t>
              </a:r>
              <a:r>
                <a:rPr lang="en-US" sz="2149">
                  <a:solidFill>
                    <a:srgbClr val="000000"/>
                  </a:solidFill>
                  <a:latin typeface="Avenir Semi-Bold"/>
                </a:rPr>
                <a:t> to act on their plan? </a:t>
              </a:r>
            </a:p>
            <a:p>
              <a:pPr>
                <a:lnSpc>
                  <a:spcPts val="2794"/>
                </a:lnSpc>
              </a:pPr>
              <a:r>
                <a:rPr lang="en-US" sz="2149">
                  <a:solidFill>
                    <a:srgbClr val="000000"/>
                  </a:solidFill>
                  <a:latin typeface="Avenir Semi-Bold"/>
                </a:rPr>
                <a:t>If yes, when do they plan to act? </a:t>
              </a:r>
            </a:p>
          </p:txBody>
        </p:sp>
        <p:sp>
          <p:nvSpPr>
            <p:cNvPr name="TextBox 22" id="22"/>
            <p:cNvSpPr txBox="true"/>
            <p:nvPr/>
          </p:nvSpPr>
          <p:spPr>
            <a:xfrm rot="0">
              <a:off x="1976737" y="2102207"/>
              <a:ext cx="11828457" cy="489269"/>
            </a:xfrm>
            <a:prstGeom prst="rect">
              <a:avLst/>
            </a:prstGeom>
          </p:spPr>
          <p:txBody>
            <a:bodyPr anchor="t" rtlCol="false" tIns="0" lIns="0" bIns="0" rIns="0">
              <a:spAutoFit/>
            </a:bodyPr>
            <a:lstStyle/>
            <a:p>
              <a:pPr>
                <a:lnSpc>
                  <a:spcPts val="2794"/>
                </a:lnSpc>
              </a:pPr>
              <a:r>
                <a:rPr lang="en-US" sz="2149">
                  <a:solidFill>
                    <a:srgbClr val="000000"/>
                  </a:solidFill>
                  <a:latin typeface="Avenir Semi-Bold"/>
                </a:rPr>
                <a:t>Does the person have a</a:t>
              </a:r>
              <a:r>
                <a:rPr lang="en-US" sz="2149">
                  <a:solidFill>
                    <a:srgbClr val="5271FF"/>
                  </a:solidFill>
                  <a:latin typeface="Avenir Semi-Bold"/>
                </a:rPr>
                <a:t> </a:t>
              </a:r>
              <a:r>
                <a:rPr lang="en-US" sz="2149">
                  <a:solidFill>
                    <a:srgbClr val="5271FF"/>
                  </a:solidFill>
                  <a:latin typeface="Avenir Bold"/>
                </a:rPr>
                <a:t>plan</a:t>
              </a:r>
              <a:r>
                <a:rPr lang="en-US" sz="2149">
                  <a:solidFill>
                    <a:srgbClr val="5271FF"/>
                  </a:solidFill>
                  <a:latin typeface="Avenir Semi-Bold"/>
                </a:rPr>
                <a:t> </a:t>
              </a:r>
              <a:r>
                <a:rPr lang="en-US" sz="2149">
                  <a:solidFill>
                    <a:srgbClr val="000000"/>
                  </a:solidFill>
                  <a:latin typeface="Avenir Semi-Bold"/>
                </a:rPr>
                <a:t>for how they would attempt suicide? </a:t>
              </a:r>
            </a:p>
          </p:txBody>
        </p:sp>
        <p:sp>
          <p:nvSpPr>
            <p:cNvPr name="TextBox 23" id="23"/>
            <p:cNvSpPr txBox="true"/>
            <p:nvPr/>
          </p:nvSpPr>
          <p:spPr>
            <a:xfrm rot="0">
              <a:off x="1976737" y="3095395"/>
              <a:ext cx="11828457" cy="489269"/>
            </a:xfrm>
            <a:prstGeom prst="rect">
              <a:avLst/>
            </a:prstGeom>
          </p:spPr>
          <p:txBody>
            <a:bodyPr anchor="t" rtlCol="false" tIns="0" lIns="0" bIns="0" rIns="0">
              <a:spAutoFit/>
            </a:bodyPr>
            <a:lstStyle/>
            <a:p>
              <a:pPr>
                <a:lnSpc>
                  <a:spcPts val="2794"/>
                </a:lnSpc>
              </a:pPr>
              <a:r>
                <a:rPr lang="en-US" sz="2149">
                  <a:solidFill>
                    <a:srgbClr val="000000"/>
                  </a:solidFill>
                  <a:latin typeface="Avenir Semi-Bold"/>
                </a:rPr>
                <a:t>Do they have the </a:t>
              </a:r>
              <a:r>
                <a:rPr lang="en-US" sz="2149">
                  <a:solidFill>
                    <a:srgbClr val="5271FF"/>
                  </a:solidFill>
                  <a:latin typeface="Avenir Bold"/>
                </a:rPr>
                <a:t>means available</a:t>
              </a:r>
              <a:r>
                <a:rPr lang="en-US" sz="2149">
                  <a:solidFill>
                    <a:srgbClr val="000000"/>
                  </a:solidFill>
                  <a:latin typeface="Avenir Semi-Bold"/>
                </a:rPr>
                <a:t> to carry out their plan? </a:t>
              </a:r>
            </a:p>
          </p:txBody>
        </p:sp>
        <p:sp>
          <p:nvSpPr>
            <p:cNvPr name="TextBox 24" id="24"/>
            <p:cNvSpPr txBox="true"/>
            <p:nvPr/>
          </p:nvSpPr>
          <p:spPr>
            <a:xfrm rot="0">
              <a:off x="1976737" y="5348499"/>
              <a:ext cx="10662807" cy="957790"/>
            </a:xfrm>
            <a:prstGeom prst="rect">
              <a:avLst/>
            </a:prstGeom>
          </p:spPr>
          <p:txBody>
            <a:bodyPr anchor="t" rtlCol="false" tIns="0" lIns="0" bIns="0" rIns="0">
              <a:spAutoFit/>
            </a:bodyPr>
            <a:lstStyle/>
            <a:p>
              <a:pPr>
                <a:lnSpc>
                  <a:spcPts val="2794"/>
                </a:lnSpc>
              </a:pPr>
              <a:r>
                <a:rPr lang="en-US" sz="2149">
                  <a:solidFill>
                    <a:srgbClr val="000000"/>
                  </a:solidFill>
                  <a:latin typeface="Avenir Semi-Bold"/>
                </a:rPr>
                <a:t>Has the person </a:t>
              </a:r>
              <a:r>
                <a:rPr lang="en-US" sz="2149">
                  <a:solidFill>
                    <a:srgbClr val="5271FF"/>
                  </a:solidFill>
                  <a:latin typeface="Avenir Bold"/>
                </a:rPr>
                <a:t>ever attempted suicide</a:t>
              </a:r>
              <a:r>
                <a:rPr lang="en-US" sz="2149">
                  <a:solidFill>
                    <a:srgbClr val="000000"/>
                  </a:solidFill>
                  <a:latin typeface="Avenir Bold"/>
                </a:rPr>
                <a:t> </a:t>
              </a:r>
              <a:r>
                <a:rPr lang="en-US" sz="2149">
                  <a:solidFill>
                    <a:srgbClr val="000000"/>
                  </a:solidFill>
                  <a:latin typeface="Avenir Bold"/>
                </a:rPr>
                <a:t> </a:t>
              </a:r>
              <a:r>
                <a:rPr lang="en-US" sz="2149">
                  <a:solidFill>
                    <a:srgbClr val="000000"/>
                  </a:solidFill>
                  <a:latin typeface="Avenir Semi-Bold"/>
                </a:rPr>
                <a:t>in the past or do they have a family member that did so?</a:t>
              </a:r>
            </a:p>
          </p:txBody>
        </p:sp>
        <p:sp>
          <p:nvSpPr>
            <p:cNvPr name="TextBox 25" id="25"/>
            <p:cNvSpPr txBox="true"/>
            <p:nvPr/>
          </p:nvSpPr>
          <p:spPr>
            <a:xfrm rot="0">
              <a:off x="1976737" y="-76200"/>
              <a:ext cx="11828457" cy="612856"/>
            </a:xfrm>
            <a:prstGeom prst="rect">
              <a:avLst/>
            </a:prstGeom>
          </p:spPr>
          <p:txBody>
            <a:bodyPr anchor="t" rtlCol="false" tIns="0" lIns="0" bIns="0" rIns="0">
              <a:spAutoFit/>
            </a:bodyPr>
            <a:lstStyle/>
            <a:p>
              <a:pPr>
                <a:lnSpc>
                  <a:spcPts val="3489"/>
                </a:lnSpc>
              </a:pPr>
              <a:r>
                <a:rPr lang="en-US" sz="2684" spc="228">
                  <a:solidFill>
                    <a:srgbClr val="000000"/>
                  </a:solidFill>
                  <a:latin typeface="Avenir Semi-Bold"/>
                </a:rPr>
                <a:t>QUESTIONS TO ASK</a:t>
              </a:r>
            </a:p>
          </p:txBody>
        </p:sp>
      </p:grpSp>
      <p:grpSp>
        <p:nvGrpSpPr>
          <p:cNvPr name="Group 26" id="26"/>
          <p:cNvGrpSpPr/>
          <p:nvPr/>
        </p:nvGrpSpPr>
        <p:grpSpPr>
          <a:xfrm rot="0">
            <a:off x="11382596" y="-520952"/>
            <a:ext cx="7817968" cy="11020507"/>
            <a:chOff x="0" y="0"/>
            <a:chExt cx="2059053" cy="2902520"/>
          </a:xfrm>
        </p:grpSpPr>
        <p:sp>
          <p:nvSpPr>
            <p:cNvPr name="Freeform 27" id="27"/>
            <p:cNvSpPr/>
            <p:nvPr/>
          </p:nvSpPr>
          <p:spPr>
            <a:xfrm flipH="false" flipV="false" rot="0">
              <a:off x="0" y="0"/>
              <a:ext cx="2059053" cy="2902520"/>
            </a:xfrm>
            <a:custGeom>
              <a:avLst/>
              <a:gdLst/>
              <a:ahLst/>
              <a:cxnLst/>
              <a:rect r="r" b="b" t="t" l="l"/>
              <a:pathLst>
                <a:path h="2902520" w="2059053">
                  <a:moveTo>
                    <a:pt x="0" y="0"/>
                  </a:moveTo>
                  <a:lnTo>
                    <a:pt x="2059053" y="0"/>
                  </a:lnTo>
                  <a:lnTo>
                    <a:pt x="2059053" y="2902520"/>
                  </a:lnTo>
                  <a:lnTo>
                    <a:pt x="0" y="2902520"/>
                  </a:lnTo>
                  <a:close/>
                </a:path>
              </a:pathLst>
            </a:custGeom>
            <a:solidFill>
              <a:srgbClr val="5271FF"/>
            </a:solidFill>
          </p:spPr>
        </p:sp>
        <p:sp>
          <p:nvSpPr>
            <p:cNvPr name="TextBox 28" id="28"/>
            <p:cNvSpPr txBox="true"/>
            <p:nvPr/>
          </p:nvSpPr>
          <p:spPr>
            <a:xfrm>
              <a:off x="0" y="-104775"/>
              <a:ext cx="2059053" cy="3007295"/>
            </a:xfrm>
            <a:prstGeom prst="rect">
              <a:avLst/>
            </a:prstGeom>
          </p:spPr>
          <p:txBody>
            <a:bodyPr anchor="ctr" rtlCol="false" tIns="50800" lIns="50800" bIns="50800" rIns="50800"/>
            <a:lstStyle/>
            <a:p>
              <a:pPr algn="ctr">
                <a:lnSpc>
                  <a:spcPts val="3330"/>
                </a:lnSpc>
              </a:pPr>
            </a:p>
          </p:txBody>
        </p:sp>
      </p:grpSp>
      <p:sp>
        <p:nvSpPr>
          <p:cNvPr name="Freeform 29" id="29"/>
          <p:cNvSpPr/>
          <p:nvPr/>
        </p:nvSpPr>
        <p:spPr>
          <a:xfrm flipH="false" flipV="false" rot="0">
            <a:off x="13401972" y="1917887"/>
            <a:ext cx="2911528" cy="2773231"/>
          </a:xfrm>
          <a:custGeom>
            <a:avLst/>
            <a:gdLst/>
            <a:ahLst/>
            <a:cxnLst/>
            <a:rect r="r" b="b" t="t" l="l"/>
            <a:pathLst>
              <a:path h="2773231" w="2911528">
                <a:moveTo>
                  <a:pt x="0" y="0"/>
                </a:moveTo>
                <a:lnTo>
                  <a:pt x="2911528" y="0"/>
                </a:lnTo>
                <a:lnTo>
                  <a:pt x="2911528" y="2773231"/>
                </a:lnTo>
                <a:lnTo>
                  <a:pt x="0" y="277323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30" id="30"/>
          <p:cNvSpPr txBox="true"/>
          <p:nvPr/>
        </p:nvSpPr>
        <p:spPr>
          <a:xfrm rot="0">
            <a:off x="11615677" y="5674971"/>
            <a:ext cx="6484118" cy="1751713"/>
          </a:xfrm>
          <a:prstGeom prst="rect">
            <a:avLst/>
          </a:prstGeom>
        </p:spPr>
        <p:txBody>
          <a:bodyPr anchor="t" rtlCol="false" tIns="0" lIns="0" bIns="0" rIns="0">
            <a:spAutoFit/>
          </a:bodyPr>
          <a:lstStyle/>
          <a:p>
            <a:pPr algn="ctr">
              <a:lnSpc>
                <a:spcPts val="4325"/>
              </a:lnSpc>
            </a:pPr>
            <a:r>
              <a:rPr lang="en-US" sz="4325" spc="-43">
                <a:solidFill>
                  <a:srgbClr val="FFFFFF"/>
                </a:solidFill>
                <a:latin typeface="Avenir Ultra-Bold"/>
              </a:rPr>
              <a:t>THE MORE A PERSON RESPONDS "YES", THE HIGHER THEIR RISK.</a:t>
            </a:r>
          </a:p>
        </p:txBody>
      </p:sp>
      <p:grpSp>
        <p:nvGrpSpPr>
          <p:cNvPr name="Group 31" id="31"/>
          <p:cNvGrpSpPr/>
          <p:nvPr/>
        </p:nvGrpSpPr>
        <p:grpSpPr>
          <a:xfrm rot="0">
            <a:off x="14784792" y="9258300"/>
            <a:ext cx="3030966" cy="502728"/>
            <a:chOff x="0" y="0"/>
            <a:chExt cx="4041288" cy="670304"/>
          </a:xfrm>
        </p:grpSpPr>
        <p:sp>
          <p:nvSpPr>
            <p:cNvPr name="Freeform 32" id="32"/>
            <p:cNvSpPr/>
            <p:nvPr/>
          </p:nvSpPr>
          <p:spPr>
            <a:xfrm flipH="false" flipV="false" rot="0">
              <a:off x="0" y="72327"/>
              <a:ext cx="598442" cy="525649"/>
            </a:xfrm>
            <a:custGeom>
              <a:avLst/>
              <a:gdLst/>
              <a:ahLst/>
              <a:cxnLst/>
              <a:rect r="r" b="b" t="t" l="l"/>
              <a:pathLst>
                <a:path h="525649" w="598442">
                  <a:moveTo>
                    <a:pt x="0" y="0"/>
                  </a:moveTo>
                  <a:lnTo>
                    <a:pt x="598442" y="0"/>
                  </a:lnTo>
                  <a:lnTo>
                    <a:pt x="598442" y="525649"/>
                  </a:lnTo>
                  <a:lnTo>
                    <a:pt x="0" y="525649"/>
                  </a:lnTo>
                  <a:lnTo>
                    <a:pt x="0" y="0"/>
                  </a:lnTo>
                  <a:close/>
                </a:path>
              </a:pathLst>
            </a:custGeom>
            <a:blipFill>
              <a:blip r:embed="rId10"/>
              <a:stretch>
                <a:fillRect l="-142435" t="-22340" r="-155867" b="-274438"/>
              </a:stretch>
            </a:blipFill>
          </p:spPr>
        </p:sp>
        <p:sp>
          <p:nvSpPr>
            <p:cNvPr name="Freeform 33" id="33"/>
            <p:cNvSpPr/>
            <p:nvPr/>
          </p:nvSpPr>
          <p:spPr>
            <a:xfrm flipH="false" flipV="false" rot="0">
              <a:off x="569420" y="0"/>
              <a:ext cx="3471868" cy="670304"/>
            </a:xfrm>
            <a:custGeom>
              <a:avLst/>
              <a:gdLst/>
              <a:ahLst/>
              <a:cxnLst/>
              <a:rect r="r" b="b" t="t" l="l"/>
              <a:pathLst>
                <a:path h="670304" w="3471868">
                  <a:moveTo>
                    <a:pt x="0" y="0"/>
                  </a:moveTo>
                  <a:lnTo>
                    <a:pt x="3471868" y="0"/>
                  </a:lnTo>
                  <a:lnTo>
                    <a:pt x="3471868" y="670304"/>
                  </a:lnTo>
                  <a:lnTo>
                    <a:pt x="0" y="670304"/>
                  </a:lnTo>
                  <a:lnTo>
                    <a:pt x="0" y="0"/>
                  </a:lnTo>
                  <a:close/>
                </a:path>
              </a:pathLst>
            </a:custGeom>
            <a:blipFill>
              <a:blip r:embed="rId11"/>
              <a:stretch>
                <a:fillRect l="-33517" t="-218800" r="-23449" b="-392589"/>
              </a:stretch>
            </a:blipFill>
          </p:spPr>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4609656" y="1878575"/>
          <a:ext cx="9068688" cy="7333259"/>
        </p:xfrm>
        <a:graphic>
          <a:graphicData uri="http://schemas.openxmlformats.org/drawingml/2006/table">
            <a:tbl>
              <a:tblPr/>
              <a:tblGrid>
                <a:gridCol w="4534344"/>
                <a:gridCol w="4534344"/>
              </a:tblGrid>
              <a:tr h="1047608">
                <a:tc>
                  <a:txBody>
                    <a:bodyPr anchor="t" rtlCol="false"/>
                    <a:lstStyle/>
                    <a:p>
                      <a:pPr algn="ctr">
                        <a:lnSpc>
                          <a:spcPts val="2806"/>
                        </a:lnSpc>
                        <a:defRPr/>
                      </a:pPr>
                      <a:r>
                        <a:rPr lang="en-US" sz="2004">
                          <a:solidFill>
                            <a:srgbClr val="000000"/>
                          </a:solidFill>
                          <a:latin typeface="Avenir Bold"/>
                        </a:rPr>
                        <a:t>Contributor to Suicide Attempt</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800"/>
                        </a:lnSpc>
                        <a:defRPr/>
                      </a:pPr>
                      <a:r>
                        <a:rPr lang="en-US" sz="2000">
                          <a:solidFill>
                            <a:srgbClr val="000000"/>
                          </a:solidFill>
                          <a:latin typeface="Avenir Bold"/>
                        </a:rPr>
                        <a:t>Possible Intervention</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047608">
                <a:tc>
                  <a:txBody>
                    <a:bodyPr anchor="t" rtlCol="false"/>
                    <a:lstStyle/>
                    <a:p>
                      <a:pPr algn="ctr">
                        <a:lnSpc>
                          <a:spcPts val="2246"/>
                        </a:lnSpc>
                        <a:defRPr/>
                      </a:pPr>
                      <a:r>
                        <a:rPr lang="en-US" sz="1604">
                          <a:solidFill>
                            <a:srgbClr val="000000"/>
                          </a:solidFill>
                          <a:latin typeface="Avenir"/>
                        </a:rPr>
                        <a:t>Could not stand pain</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246"/>
                        </a:lnSpc>
                        <a:defRPr/>
                      </a:pPr>
                      <a:r>
                        <a:rPr lang="en-US" sz="1604">
                          <a:solidFill>
                            <a:srgbClr val="000000"/>
                          </a:solidFill>
                          <a:latin typeface="Avenir"/>
                        </a:rPr>
                        <a:t>Distress tolerance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047608">
                <a:tc>
                  <a:txBody>
                    <a:bodyPr anchor="t" rtlCol="false"/>
                    <a:lstStyle/>
                    <a:p>
                      <a:pPr algn="ctr">
                        <a:lnSpc>
                          <a:spcPts val="2246"/>
                        </a:lnSpc>
                        <a:defRPr/>
                      </a:pPr>
                      <a:r>
                        <a:rPr lang="en-US" sz="1604">
                          <a:solidFill>
                            <a:srgbClr val="000000"/>
                          </a:solidFill>
                          <a:latin typeface="Avenir"/>
                        </a:rPr>
                        <a:t>Help seeking or wanted to express hostility</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246"/>
                        </a:lnSpc>
                        <a:defRPr/>
                      </a:pPr>
                      <a:r>
                        <a:rPr lang="en-US" sz="1604">
                          <a:solidFill>
                            <a:srgbClr val="000000"/>
                          </a:solidFill>
                          <a:latin typeface="Avenir"/>
                        </a:rPr>
                        <a:t>Assertiveness, </a:t>
                      </a:r>
                      <a:r>
                        <a:rPr lang="en-US" sz="1604">
                          <a:solidFill>
                            <a:srgbClr val="000000"/>
                          </a:solidFill>
                          <a:latin typeface="Avenir"/>
                        </a:rPr>
                        <a:t>communication skills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047608">
                <a:tc>
                  <a:txBody>
                    <a:bodyPr anchor="t" rtlCol="false"/>
                    <a:lstStyle/>
                    <a:p>
                      <a:pPr algn="ctr">
                        <a:lnSpc>
                          <a:spcPts val="2246"/>
                        </a:lnSpc>
                        <a:defRPr/>
                      </a:pPr>
                      <a:r>
                        <a:rPr lang="en-US" sz="1604">
                          <a:solidFill>
                            <a:srgbClr val="000000"/>
                          </a:solidFill>
                          <a:latin typeface="Avenir"/>
                        </a:rPr>
                        <a:t>Could not generate </a:t>
                      </a:r>
                      <a:r>
                        <a:rPr lang="en-US" sz="1604">
                          <a:solidFill>
                            <a:srgbClr val="000000"/>
                          </a:solidFill>
                          <a:latin typeface="Avenir"/>
                        </a:rPr>
                        <a:t>alternative solutions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246"/>
                        </a:lnSpc>
                        <a:defRPr/>
                      </a:pPr>
                      <a:r>
                        <a:rPr lang="en-US" sz="1604">
                          <a:solidFill>
                            <a:srgbClr val="000000"/>
                          </a:solidFill>
                          <a:latin typeface="Avenir"/>
                        </a:rPr>
                        <a:t>Problem solving</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047608">
                <a:tc>
                  <a:txBody>
                    <a:bodyPr anchor="t" rtlCol="false"/>
                    <a:lstStyle/>
                    <a:p>
                      <a:pPr algn="ctr">
                        <a:lnSpc>
                          <a:spcPts val="2246"/>
                        </a:lnSpc>
                        <a:defRPr/>
                      </a:pPr>
                      <a:r>
                        <a:rPr lang="en-US" sz="1604">
                          <a:solidFill>
                            <a:srgbClr val="000000"/>
                          </a:solidFill>
                          <a:latin typeface="Avenir"/>
                        </a:rPr>
                        <a:t>Intoxication</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246"/>
                        </a:lnSpc>
                        <a:defRPr/>
                      </a:pPr>
                      <a:r>
                        <a:rPr lang="en-US" sz="1604">
                          <a:solidFill>
                            <a:srgbClr val="000000"/>
                          </a:solidFill>
                          <a:latin typeface="Avenir"/>
                        </a:rPr>
                        <a:t>Psychoeducation or possible treatment </a:t>
                      </a:r>
                      <a:endParaRPr lang="en-US" sz="1100"/>
                    </a:p>
                    <a:p>
                      <a:pPr algn="ctr">
                        <a:lnSpc>
                          <a:spcPts val="2246"/>
                        </a:lnSpc>
                      </a:pPr>
                      <a:r>
                        <a:rPr lang="en-US" sz="1604">
                          <a:solidFill>
                            <a:srgbClr val="000000"/>
                          </a:solidFill>
                          <a:latin typeface="Avenir"/>
                        </a:rPr>
                        <a:t>for substance use disorder</a:t>
                      </a:r>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047608">
                <a:tc>
                  <a:txBody>
                    <a:bodyPr anchor="t" rtlCol="false"/>
                    <a:lstStyle/>
                    <a:p>
                      <a:pPr algn="ctr">
                        <a:lnSpc>
                          <a:spcPts val="2246"/>
                        </a:lnSpc>
                        <a:defRPr/>
                      </a:pPr>
                      <a:r>
                        <a:rPr lang="en-US" sz="1604">
                          <a:solidFill>
                            <a:srgbClr val="000000"/>
                          </a:solidFill>
                          <a:latin typeface="Avenir"/>
                        </a:rPr>
                        <a:t>Low mood</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246"/>
                        </a:lnSpc>
                        <a:defRPr/>
                      </a:pPr>
                      <a:r>
                        <a:rPr lang="en-US" sz="1604">
                          <a:solidFill>
                            <a:srgbClr val="000000"/>
                          </a:solidFill>
                          <a:latin typeface="Avenir"/>
                        </a:rPr>
                        <a:t>Mood disorder, depression?</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047608">
                <a:tc>
                  <a:txBody>
                    <a:bodyPr anchor="t" rtlCol="false"/>
                    <a:lstStyle/>
                    <a:p>
                      <a:pPr algn="ctr">
                        <a:lnSpc>
                          <a:spcPts val="2246"/>
                        </a:lnSpc>
                        <a:defRPr/>
                      </a:pPr>
                      <a:r>
                        <a:rPr lang="en-US" sz="1604">
                          <a:solidFill>
                            <a:srgbClr val="000000"/>
                          </a:solidFill>
                          <a:latin typeface="Avenir"/>
                        </a:rPr>
                        <a:t>Access to lethal means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246"/>
                        </a:lnSpc>
                        <a:defRPr/>
                      </a:pPr>
                      <a:r>
                        <a:rPr lang="en-US" sz="1604">
                          <a:solidFill>
                            <a:srgbClr val="000000"/>
                          </a:solidFill>
                          <a:latin typeface="Avenir"/>
                        </a:rPr>
                        <a:t>Lethal means safety</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3" id="3"/>
          <p:cNvSpPr txBox="true"/>
          <p:nvPr/>
        </p:nvSpPr>
        <p:spPr>
          <a:xfrm rot="0">
            <a:off x="4428276" y="574543"/>
            <a:ext cx="9431447" cy="863614"/>
          </a:xfrm>
          <a:prstGeom prst="rect">
            <a:avLst/>
          </a:prstGeom>
        </p:spPr>
        <p:txBody>
          <a:bodyPr anchor="t" rtlCol="false" tIns="0" lIns="0" bIns="0" rIns="0">
            <a:spAutoFit/>
          </a:bodyPr>
          <a:lstStyle/>
          <a:p>
            <a:pPr algn="ctr">
              <a:lnSpc>
                <a:spcPts val="6093"/>
              </a:lnSpc>
            </a:pPr>
            <a:r>
              <a:rPr lang="en-US" sz="4994">
                <a:solidFill>
                  <a:srgbClr val="5271FF"/>
                </a:solidFill>
                <a:latin typeface="Avenir Bold"/>
              </a:rPr>
              <a:t>CLINICAL IMPLICATIONS</a:t>
            </a:r>
          </a:p>
        </p:txBody>
      </p:sp>
      <p:grpSp>
        <p:nvGrpSpPr>
          <p:cNvPr name="Group 4" id="4"/>
          <p:cNvGrpSpPr/>
          <p:nvPr/>
        </p:nvGrpSpPr>
        <p:grpSpPr>
          <a:xfrm rot="0">
            <a:off x="14763088" y="8862452"/>
            <a:ext cx="2884536" cy="698765"/>
            <a:chOff x="0" y="0"/>
            <a:chExt cx="3846048" cy="931686"/>
          </a:xfrm>
        </p:grpSpPr>
        <p:sp>
          <p:nvSpPr>
            <p:cNvPr name="Freeform 5" id="5"/>
            <p:cNvSpPr/>
            <p:nvPr/>
          </p:nvSpPr>
          <p:spPr>
            <a:xfrm flipH="false" flipV="false" rot="0">
              <a:off x="519848" y="0"/>
              <a:ext cx="3326200" cy="931686"/>
            </a:xfrm>
            <a:custGeom>
              <a:avLst/>
              <a:gdLst/>
              <a:ahLst/>
              <a:cxnLst/>
              <a:rect r="r" b="b" t="t" l="l"/>
              <a:pathLst>
                <a:path h="931686" w="3326200">
                  <a:moveTo>
                    <a:pt x="0" y="0"/>
                  </a:moveTo>
                  <a:lnTo>
                    <a:pt x="3326200" y="0"/>
                  </a:lnTo>
                  <a:lnTo>
                    <a:pt x="3326200" y="931686"/>
                  </a:lnTo>
                  <a:lnTo>
                    <a:pt x="0" y="931686"/>
                  </a:lnTo>
                  <a:lnTo>
                    <a:pt x="0" y="0"/>
                  </a:lnTo>
                  <a:close/>
                </a:path>
              </a:pathLst>
            </a:custGeom>
            <a:blipFill>
              <a:blip r:embed="rId3"/>
              <a:stretch>
                <a:fillRect l="-21726" t="0" r="-4994" b="-282543"/>
              </a:stretch>
            </a:blipFill>
          </p:spPr>
        </p:sp>
        <p:sp>
          <p:nvSpPr>
            <p:cNvPr name="Freeform 6" id="6"/>
            <p:cNvSpPr/>
            <p:nvPr/>
          </p:nvSpPr>
          <p:spPr>
            <a:xfrm flipH="false" flipV="false" rot="0">
              <a:off x="0" y="187942"/>
              <a:ext cx="410510" cy="551074"/>
            </a:xfrm>
            <a:custGeom>
              <a:avLst/>
              <a:gdLst/>
              <a:ahLst/>
              <a:cxnLst/>
              <a:rect r="r" b="b" t="t" l="l"/>
              <a:pathLst>
                <a:path h="551074" w="410510">
                  <a:moveTo>
                    <a:pt x="0" y="0"/>
                  </a:moveTo>
                  <a:lnTo>
                    <a:pt x="410510" y="0"/>
                  </a:lnTo>
                  <a:lnTo>
                    <a:pt x="410510" y="551073"/>
                  </a:lnTo>
                  <a:lnTo>
                    <a:pt x="0" y="551073"/>
                  </a:lnTo>
                  <a:lnTo>
                    <a:pt x="0" y="0"/>
                  </a:lnTo>
                  <a:close/>
                </a:path>
              </a:pathLst>
            </a:custGeom>
            <a:blipFill>
              <a:blip r:embed="rId4"/>
              <a:stretch>
                <a:fillRect l="-24099" t="0" r="-213117" b="-151202"/>
              </a:stretch>
            </a:blipFill>
          </p:spPr>
        </p:sp>
        <p:sp>
          <p:nvSpPr>
            <p:cNvPr name="Freeform 7" id="7"/>
            <p:cNvSpPr/>
            <p:nvPr/>
          </p:nvSpPr>
          <p:spPr>
            <a:xfrm flipH="false" flipV="false" rot="0">
              <a:off x="145984" y="271489"/>
              <a:ext cx="410510" cy="551074"/>
            </a:xfrm>
            <a:custGeom>
              <a:avLst/>
              <a:gdLst/>
              <a:ahLst/>
              <a:cxnLst/>
              <a:rect r="r" b="b" t="t" l="l"/>
              <a:pathLst>
                <a:path h="551074" w="410510">
                  <a:moveTo>
                    <a:pt x="0" y="0"/>
                  </a:moveTo>
                  <a:lnTo>
                    <a:pt x="410510" y="0"/>
                  </a:lnTo>
                  <a:lnTo>
                    <a:pt x="410510" y="551074"/>
                  </a:lnTo>
                  <a:lnTo>
                    <a:pt x="0" y="551074"/>
                  </a:lnTo>
                  <a:lnTo>
                    <a:pt x="0" y="0"/>
                  </a:lnTo>
                  <a:close/>
                </a:path>
              </a:pathLst>
            </a:custGeom>
            <a:blipFill>
              <a:blip r:embed="rId5"/>
              <a:stretch>
                <a:fillRect l="-204421" t="-140732" r="-32796" b="-10470"/>
              </a:stretch>
            </a:blipFill>
          </p:spPr>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5271FF"/>
        </a:solidFill>
      </p:bgPr>
    </p:bg>
    <p:spTree>
      <p:nvGrpSpPr>
        <p:cNvPr id="1" name=""/>
        <p:cNvGrpSpPr/>
        <p:nvPr/>
      </p:nvGrpSpPr>
      <p:grpSpPr>
        <a:xfrm>
          <a:off x="0" y="0"/>
          <a:ext cx="0" cy="0"/>
          <a:chOff x="0" y="0"/>
          <a:chExt cx="0" cy="0"/>
        </a:xfrm>
      </p:grpSpPr>
      <p:grpSp>
        <p:nvGrpSpPr>
          <p:cNvPr name="Group 2" id="2"/>
          <p:cNvGrpSpPr/>
          <p:nvPr/>
        </p:nvGrpSpPr>
        <p:grpSpPr>
          <a:xfrm rot="0">
            <a:off x="14784792" y="9258300"/>
            <a:ext cx="3030966" cy="502728"/>
            <a:chOff x="0" y="0"/>
            <a:chExt cx="4041288" cy="670304"/>
          </a:xfrm>
        </p:grpSpPr>
        <p:sp>
          <p:nvSpPr>
            <p:cNvPr name="Freeform 3" id="3"/>
            <p:cNvSpPr/>
            <p:nvPr/>
          </p:nvSpPr>
          <p:spPr>
            <a:xfrm flipH="false" flipV="false" rot="0">
              <a:off x="0" y="72327"/>
              <a:ext cx="598442" cy="525649"/>
            </a:xfrm>
            <a:custGeom>
              <a:avLst/>
              <a:gdLst/>
              <a:ahLst/>
              <a:cxnLst/>
              <a:rect r="r" b="b" t="t" l="l"/>
              <a:pathLst>
                <a:path h="525649" w="598442">
                  <a:moveTo>
                    <a:pt x="0" y="0"/>
                  </a:moveTo>
                  <a:lnTo>
                    <a:pt x="598442" y="0"/>
                  </a:lnTo>
                  <a:lnTo>
                    <a:pt x="598442" y="525649"/>
                  </a:lnTo>
                  <a:lnTo>
                    <a:pt x="0" y="525649"/>
                  </a:lnTo>
                  <a:lnTo>
                    <a:pt x="0" y="0"/>
                  </a:lnTo>
                  <a:close/>
                </a:path>
              </a:pathLst>
            </a:custGeom>
            <a:blipFill>
              <a:blip r:embed="rId2"/>
              <a:stretch>
                <a:fillRect l="-142435" t="-22340" r="-155867" b="-274438"/>
              </a:stretch>
            </a:blipFill>
          </p:spPr>
        </p:sp>
        <p:sp>
          <p:nvSpPr>
            <p:cNvPr name="Freeform 4" id="4"/>
            <p:cNvSpPr/>
            <p:nvPr/>
          </p:nvSpPr>
          <p:spPr>
            <a:xfrm flipH="false" flipV="false" rot="0">
              <a:off x="569420" y="0"/>
              <a:ext cx="3471868" cy="670304"/>
            </a:xfrm>
            <a:custGeom>
              <a:avLst/>
              <a:gdLst/>
              <a:ahLst/>
              <a:cxnLst/>
              <a:rect r="r" b="b" t="t" l="l"/>
              <a:pathLst>
                <a:path h="670304" w="3471868">
                  <a:moveTo>
                    <a:pt x="0" y="0"/>
                  </a:moveTo>
                  <a:lnTo>
                    <a:pt x="3471868" y="0"/>
                  </a:lnTo>
                  <a:lnTo>
                    <a:pt x="3471868" y="670304"/>
                  </a:lnTo>
                  <a:lnTo>
                    <a:pt x="0" y="670304"/>
                  </a:lnTo>
                  <a:lnTo>
                    <a:pt x="0" y="0"/>
                  </a:lnTo>
                  <a:close/>
                </a:path>
              </a:pathLst>
            </a:custGeom>
            <a:blipFill>
              <a:blip r:embed="rId3"/>
              <a:stretch>
                <a:fillRect l="-33517" t="-218800" r="-23449" b="-392589"/>
              </a:stretch>
            </a:blipFill>
          </p:spPr>
        </p:sp>
      </p:grpSp>
      <p:grpSp>
        <p:nvGrpSpPr>
          <p:cNvPr name="Group 5" id="5"/>
          <p:cNvGrpSpPr/>
          <p:nvPr/>
        </p:nvGrpSpPr>
        <p:grpSpPr>
          <a:xfrm rot="0">
            <a:off x="0" y="-28845"/>
            <a:ext cx="18288000" cy="3373884"/>
            <a:chOff x="0" y="0"/>
            <a:chExt cx="4816593" cy="888595"/>
          </a:xfrm>
        </p:grpSpPr>
        <p:sp>
          <p:nvSpPr>
            <p:cNvPr name="Freeform 6" id="6"/>
            <p:cNvSpPr/>
            <p:nvPr/>
          </p:nvSpPr>
          <p:spPr>
            <a:xfrm flipH="false" flipV="false" rot="0">
              <a:off x="0" y="0"/>
              <a:ext cx="4816592" cy="888595"/>
            </a:xfrm>
            <a:custGeom>
              <a:avLst/>
              <a:gdLst/>
              <a:ahLst/>
              <a:cxnLst/>
              <a:rect r="r" b="b" t="t" l="l"/>
              <a:pathLst>
                <a:path h="888595" w="4816592">
                  <a:moveTo>
                    <a:pt x="0" y="0"/>
                  </a:moveTo>
                  <a:lnTo>
                    <a:pt x="4816592" y="0"/>
                  </a:lnTo>
                  <a:lnTo>
                    <a:pt x="4816592" y="888595"/>
                  </a:lnTo>
                  <a:lnTo>
                    <a:pt x="0" y="888595"/>
                  </a:lnTo>
                  <a:close/>
                </a:path>
              </a:pathLst>
            </a:custGeom>
            <a:solidFill>
              <a:srgbClr val="FFFFFF"/>
            </a:solidFill>
          </p:spPr>
        </p:sp>
        <p:sp>
          <p:nvSpPr>
            <p:cNvPr name="TextBox 7" id="7"/>
            <p:cNvSpPr txBox="true"/>
            <p:nvPr/>
          </p:nvSpPr>
          <p:spPr>
            <a:xfrm>
              <a:off x="0" y="0"/>
              <a:ext cx="4816593" cy="888595"/>
            </a:xfrm>
            <a:prstGeom prst="rect">
              <a:avLst/>
            </a:prstGeom>
          </p:spPr>
          <p:txBody>
            <a:bodyPr anchor="ctr" rtlCol="false" tIns="50800" lIns="50800" bIns="50800" rIns="50800"/>
            <a:lstStyle/>
            <a:p>
              <a:pPr algn="ctr">
                <a:lnSpc>
                  <a:spcPts val="2499"/>
                </a:lnSpc>
              </a:pPr>
            </a:p>
          </p:txBody>
        </p:sp>
      </p:grpSp>
      <p:sp>
        <p:nvSpPr>
          <p:cNvPr name="TextBox 8" id="8"/>
          <p:cNvSpPr txBox="true"/>
          <p:nvPr/>
        </p:nvSpPr>
        <p:spPr>
          <a:xfrm rot="0">
            <a:off x="1043363" y="645247"/>
            <a:ext cx="14151794" cy="2149524"/>
          </a:xfrm>
          <a:prstGeom prst="rect">
            <a:avLst/>
          </a:prstGeom>
        </p:spPr>
        <p:txBody>
          <a:bodyPr anchor="t" rtlCol="false" tIns="0" lIns="0" bIns="0" rIns="0">
            <a:spAutoFit/>
          </a:bodyPr>
          <a:lstStyle/>
          <a:p>
            <a:pPr algn="l" marL="0" indent="0" lvl="0">
              <a:lnSpc>
                <a:spcPts val="8230"/>
              </a:lnSpc>
            </a:pPr>
            <a:r>
              <a:rPr lang="en-US" sz="8068">
                <a:solidFill>
                  <a:srgbClr val="000000"/>
                </a:solidFill>
                <a:latin typeface="Georgia Pro Bold"/>
              </a:rPr>
              <a:t>Understanding lethal means</a:t>
            </a:r>
          </a:p>
        </p:txBody>
      </p:sp>
      <p:sp>
        <p:nvSpPr>
          <p:cNvPr name="TextBox 9" id="9"/>
          <p:cNvSpPr txBox="true"/>
          <p:nvPr/>
        </p:nvSpPr>
        <p:spPr>
          <a:xfrm rot="0">
            <a:off x="5008597" y="1534271"/>
            <a:ext cx="6532409" cy="1285875"/>
          </a:xfrm>
          <a:prstGeom prst="rect">
            <a:avLst/>
          </a:prstGeom>
        </p:spPr>
        <p:txBody>
          <a:bodyPr anchor="t" rtlCol="false" tIns="0" lIns="0" bIns="0" rIns="0">
            <a:spAutoFit/>
          </a:bodyPr>
          <a:lstStyle/>
          <a:p>
            <a:pPr algn="l" marL="0" indent="0" lvl="0">
              <a:lnSpc>
                <a:spcPts val="10184"/>
              </a:lnSpc>
              <a:spcBef>
                <a:spcPct val="0"/>
              </a:spcBef>
            </a:pPr>
            <a:r>
              <a:rPr lang="en-US" sz="8486">
                <a:solidFill>
                  <a:srgbClr val="5271FF"/>
                </a:solidFill>
                <a:latin typeface="Linotype Feltpen Medium"/>
              </a:rPr>
              <a:t>safety</a:t>
            </a:r>
          </a:p>
        </p:txBody>
      </p:sp>
      <p:grpSp>
        <p:nvGrpSpPr>
          <p:cNvPr name="Group 10" id="10"/>
          <p:cNvGrpSpPr/>
          <p:nvPr/>
        </p:nvGrpSpPr>
        <p:grpSpPr>
          <a:xfrm rot="0">
            <a:off x="4934751" y="2645676"/>
            <a:ext cx="3184509" cy="180269"/>
            <a:chOff x="0" y="0"/>
            <a:chExt cx="3432550" cy="194310"/>
          </a:xfrm>
        </p:grpSpPr>
        <p:sp>
          <p:nvSpPr>
            <p:cNvPr name="Freeform 11" id="11"/>
            <p:cNvSpPr/>
            <p:nvPr/>
          </p:nvSpPr>
          <p:spPr>
            <a:xfrm flipH="false" flipV="false" rot="0">
              <a:off x="61408" y="41910"/>
              <a:ext cx="3311309" cy="116840"/>
            </a:xfrm>
            <a:custGeom>
              <a:avLst/>
              <a:gdLst/>
              <a:ahLst/>
              <a:cxnLst/>
              <a:rect r="r" b="b" t="t" l="l"/>
              <a:pathLst>
                <a:path h="116840" w="3311309">
                  <a:moveTo>
                    <a:pt x="40939" y="31750"/>
                  </a:moveTo>
                  <a:cubicBezTo>
                    <a:pt x="1905223" y="34290"/>
                    <a:pt x="2051657" y="19050"/>
                    <a:pt x="2262649" y="13970"/>
                  </a:cubicBezTo>
                  <a:cubicBezTo>
                    <a:pt x="2489386" y="8890"/>
                    <a:pt x="2779106" y="5080"/>
                    <a:pt x="2966479" y="8890"/>
                  </a:cubicBezTo>
                  <a:cubicBezTo>
                    <a:pt x="3092444" y="11430"/>
                    <a:pt x="3235730" y="0"/>
                    <a:pt x="3281392" y="25400"/>
                  </a:cubicBezTo>
                  <a:cubicBezTo>
                    <a:pt x="3301861" y="36830"/>
                    <a:pt x="3309734" y="57150"/>
                    <a:pt x="3308159" y="69850"/>
                  </a:cubicBezTo>
                  <a:cubicBezTo>
                    <a:pt x="3306585" y="81280"/>
                    <a:pt x="3290839" y="95250"/>
                    <a:pt x="3276668" y="99060"/>
                  </a:cubicBezTo>
                  <a:cubicBezTo>
                    <a:pt x="3260922" y="102870"/>
                    <a:pt x="3229431" y="96520"/>
                    <a:pt x="3218409" y="86360"/>
                  </a:cubicBezTo>
                  <a:cubicBezTo>
                    <a:pt x="3208962" y="77470"/>
                    <a:pt x="3204238" y="58420"/>
                    <a:pt x="3210536" y="48260"/>
                  </a:cubicBezTo>
                  <a:cubicBezTo>
                    <a:pt x="3216835" y="36830"/>
                    <a:pt x="3245177" y="21590"/>
                    <a:pt x="3260922" y="21590"/>
                  </a:cubicBezTo>
                  <a:cubicBezTo>
                    <a:pt x="3275093" y="21590"/>
                    <a:pt x="3293988" y="31750"/>
                    <a:pt x="3301861" y="40640"/>
                  </a:cubicBezTo>
                  <a:cubicBezTo>
                    <a:pt x="3308159" y="48260"/>
                    <a:pt x="3311309" y="57150"/>
                    <a:pt x="3308159" y="66040"/>
                  </a:cubicBezTo>
                  <a:cubicBezTo>
                    <a:pt x="3303436" y="77470"/>
                    <a:pt x="3290839" y="95250"/>
                    <a:pt x="3267221" y="101600"/>
                  </a:cubicBezTo>
                  <a:cubicBezTo>
                    <a:pt x="3215260" y="116840"/>
                    <a:pt x="3071975" y="78740"/>
                    <a:pt x="2963330" y="72390"/>
                  </a:cubicBezTo>
                  <a:cubicBezTo>
                    <a:pt x="2838939" y="64770"/>
                    <a:pt x="2752338" y="64770"/>
                    <a:pt x="2561816" y="64770"/>
                  </a:cubicBezTo>
                  <a:cubicBezTo>
                    <a:pt x="2100469" y="63500"/>
                    <a:pt x="510159" y="100330"/>
                    <a:pt x="182649" y="96520"/>
                  </a:cubicBezTo>
                  <a:cubicBezTo>
                    <a:pt x="97623" y="95250"/>
                    <a:pt x="48812" y="104140"/>
                    <a:pt x="22044" y="90170"/>
                  </a:cubicBezTo>
                  <a:cubicBezTo>
                    <a:pt x="7873" y="82550"/>
                    <a:pt x="0" y="67310"/>
                    <a:pt x="1575" y="58420"/>
                  </a:cubicBezTo>
                  <a:cubicBezTo>
                    <a:pt x="4724" y="48260"/>
                    <a:pt x="40939" y="31750"/>
                    <a:pt x="40939" y="31750"/>
                  </a:cubicBezTo>
                </a:path>
              </a:pathLst>
            </a:custGeom>
            <a:solidFill>
              <a:srgbClr val="00AEEF"/>
            </a:solidFill>
            <a:ln cap="sq">
              <a:noFill/>
              <a:prstDash val="solid"/>
              <a:miter/>
            </a:ln>
          </p:spPr>
        </p:sp>
      </p:grpSp>
      <p:sp>
        <p:nvSpPr>
          <p:cNvPr name="TextBox 12" id="12"/>
          <p:cNvSpPr txBox="true"/>
          <p:nvPr/>
        </p:nvSpPr>
        <p:spPr>
          <a:xfrm rot="0">
            <a:off x="9144000" y="5012288"/>
            <a:ext cx="7156275" cy="3177956"/>
          </a:xfrm>
          <a:prstGeom prst="rect">
            <a:avLst/>
          </a:prstGeom>
        </p:spPr>
        <p:txBody>
          <a:bodyPr anchor="t" rtlCol="false" tIns="0" lIns="0" bIns="0" rIns="0">
            <a:spAutoFit/>
          </a:bodyPr>
          <a:lstStyle/>
          <a:p>
            <a:pPr>
              <a:lnSpc>
                <a:spcPts val="6203"/>
              </a:lnSpc>
              <a:spcBef>
                <a:spcPct val="0"/>
              </a:spcBef>
            </a:pPr>
            <a:r>
              <a:rPr lang="en-US" sz="4431">
                <a:solidFill>
                  <a:srgbClr val="FFFFFF"/>
                </a:solidFill>
                <a:latin typeface="Avenir Bold"/>
              </a:rPr>
              <a:t>Putting time and distance between a suicidal person and lethal means can help save a life. </a:t>
            </a:r>
          </a:p>
        </p:txBody>
      </p:sp>
      <p:sp>
        <p:nvSpPr>
          <p:cNvPr name="Freeform 13" id="13"/>
          <p:cNvSpPr/>
          <p:nvPr/>
        </p:nvSpPr>
        <p:spPr>
          <a:xfrm flipH="false" flipV="false" rot="0">
            <a:off x="1290314" y="3735563"/>
            <a:ext cx="5728032" cy="5912381"/>
          </a:xfrm>
          <a:custGeom>
            <a:avLst/>
            <a:gdLst/>
            <a:ahLst/>
            <a:cxnLst/>
            <a:rect r="r" b="b" t="t" l="l"/>
            <a:pathLst>
              <a:path h="5912381" w="5728032">
                <a:moveTo>
                  <a:pt x="0" y="0"/>
                </a:moveTo>
                <a:lnTo>
                  <a:pt x="5728032" y="0"/>
                </a:lnTo>
                <a:lnTo>
                  <a:pt x="5728032" y="5912381"/>
                </a:lnTo>
                <a:lnTo>
                  <a:pt x="0" y="5912381"/>
                </a:lnTo>
                <a:lnTo>
                  <a:pt x="0" y="0"/>
                </a:lnTo>
                <a:close/>
              </a:path>
            </a:pathLst>
          </a:custGeom>
          <a:blipFill>
            <a:blip r:embed="rId4"/>
            <a:stretch>
              <a:fillRect l="-999" t="0" r="-999" b="-2802"/>
            </a:stretch>
          </a:blipFill>
        </p:spPr>
      </p:sp>
      <p:sp>
        <p:nvSpPr>
          <p:cNvPr name="Freeform 14" id="14"/>
          <p:cNvSpPr/>
          <p:nvPr/>
        </p:nvSpPr>
        <p:spPr>
          <a:xfrm flipH="false" flipV="false" rot="0">
            <a:off x="1725755" y="6837493"/>
            <a:ext cx="1828686" cy="1738914"/>
          </a:xfrm>
          <a:custGeom>
            <a:avLst/>
            <a:gdLst/>
            <a:ahLst/>
            <a:cxnLst/>
            <a:rect r="r" b="b" t="t" l="l"/>
            <a:pathLst>
              <a:path h="1738914" w="1828686">
                <a:moveTo>
                  <a:pt x="0" y="0"/>
                </a:moveTo>
                <a:lnTo>
                  <a:pt x="1828686" y="0"/>
                </a:lnTo>
                <a:lnTo>
                  <a:pt x="1828686" y="1738914"/>
                </a:lnTo>
                <a:lnTo>
                  <a:pt x="0" y="173891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4496490" y="6837493"/>
            <a:ext cx="1788087" cy="1738914"/>
          </a:xfrm>
          <a:custGeom>
            <a:avLst/>
            <a:gdLst/>
            <a:ahLst/>
            <a:cxnLst/>
            <a:rect r="r" b="b" t="t" l="l"/>
            <a:pathLst>
              <a:path h="1738914" w="1788087">
                <a:moveTo>
                  <a:pt x="0" y="0"/>
                </a:moveTo>
                <a:lnTo>
                  <a:pt x="1788087" y="0"/>
                </a:lnTo>
                <a:lnTo>
                  <a:pt x="1788087" y="1738914"/>
                </a:lnTo>
                <a:lnTo>
                  <a:pt x="0" y="173891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3791673" y="7038626"/>
            <a:ext cx="483684" cy="1375131"/>
          </a:xfrm>
          <a:prstGeom prst="rect">
            <a:avLst/>
          </a:prstGeom>
        </p:spPr>
        <p:txBody>
          <a:bodyPr anchor="t" rtlCol="false" tIns="0" lIns="0" bIns="0" rIns="0">
            <a:spAutoFit/>
          </a:bodyPr>
          <a:lstStyle/>
          <a:p>
            <a:pPr algn="ctr">
              <a:lnSpc>
                <a:spcPts val="10120"/>
              </a:lnSpc>
            </a:pPr>
            <a:r>
              <a:rPr lang="en-US" sz="7229">
                <a:solidFill>
                  <a:srgbClr val="6AC259"/>
                </a:solidFill>
                <a:latin typeface="Avenir Bold"/>
              </a:rPr>
              <a:t>+</a:t>
            </a:r>
          </a:p>
        </p:txBody>
      </p:sp>
      <p:sp>
        <p:nvSpPr>
          <p:cNvPr name="TextBox 17" id="17"/>
          <p:cNvSpPr txBox="true"/>
          <p:nvPr/>
        </p:nvSpPr>
        <p:spPr>
          <a:xfrm rot="0">
            <a:off x="844180" y="4894379"/>
            <a:ext cx="6620301" cy="769860"/>
          </a:xfrm>
          <a:prstGeom prst="rect">
            <a:avLst/>
          </a:prstGeom>
        </p:spPr>
        <p:txBody>
          <a:bodyPr anchor="t" rtlCol="false" tIns="0" lIns="0" bIns="0" rIns="0">
            <a:spAutoFit/>
          </a:bodyPr>
          <a:lstStyle/>
          <a:p>
            <a:pPr algn="ctr" marL="0" indent="0" lvl="0">
              <a:lnSpc>
                <a:spcPts val="5605"/>
              </a:lnSpc>
              <a:spcBef>
                <a:spcPct val="0"/>
              </a:spcBef>
            </a:pPr>
            <a:r>
              <a:rPr lang="en-US" sz="4003" spc="636">
                <a:solidFill>
                  <a:srgbClr val="FFFFFF"/>
                </a:solidFill>
                <a:latin typeface="Avenir"/>
              </a:rPr>
              <a:t>MINUTES MATTER</a:t>
            </a:r>
          </a:p>
        </p:txBody>
      </p:sp>
      <p:sp>
        <p:nvSpPr>
          <p:cNvPr name="TextBox 18" id="18"/>
          <p:cNvSpPr txBox="true"/>
          <p:nvPr/>
        </p:nvSpPr>
        <p:spPr>
          <a:xfrm rot="0">
            <a:off x="3912488" y="8682434"/>
            <a:ext cx="2956090" cy="575866"/>
          </a:xfrm>
          <a:prstGeom prst="rect">
            <a:avLst/>
          </a:prstGeom>
        </p:spPr>
        <p:txBody>
          <a:bodyPr anchor="t" rtlCol="false" tIns="0" lIns="0" bIns="0" rIns="0">
            <a:spAutoFit/>
          </a:bodyPr>
          <a:lstStyle/>
          <a:p>
            <a:pPr algn="ctr" marL="0" indent="0" lvl="0">
              <a:lnSpc>
                <a:spcPts val="4240"/>
              </a:lnSpc>
              <a:spcBef>
                <a:spcPct val="0"/>
              </a:spcBef>
            </a:pPr>
            <a:r>
              <a:rPr lang="en-US" sz="3029" spc="481">
                <a:solidFill>
                  <a:srgbClr val="6AC259"/>
                </a:solidFill>
                <a:latin typeface="Avenir Bold"/>
              </a:rPr>
              <a:t>DISTANCE</a:t>
            </a:r>
          </a:p>
        </p:txBody>
      </p:sp>
      <p:sp>
        <p:nvSpPr>
          <p:cNvPr name="TextBox 19" id="19"/>
          <p:cNvSpPr txBox="true"/>
          <p:nvPr/>
        </p:nvSpPr>
        <p:spPr>
          <a:xfrm rot="0">
            <a:off x="1593440" y="8682434"/>
            <a:ext cx="2093317" cy="575866"/>
          </a:xfrm>
          <a:prstGeom prst="rect">
            <a:avLst/>
          </a:prstGeom>
        </p:spPr>
        <p:txBody>
          <a:bodyPr anchor="t" rtlCol="false" tIns="0" lIns="0" bIns="0" rIns="0">
            <a:spAutoFit/>
          </a:bodyPr>
          <a:lstStyle/>
          <a:p>
            <a:pPr algn="ctr" marL="0" indent="0" lvl="0">
              <a:lnSpc>
                <a:spcPts val="4240"/>
              </a:lnSpc>
              <a:spcBef>
                <a:spcPct val="0"/>
              </a:spcBef>
            </a:pPr>
            <a:r>
              <a:rPr lang="en-US" sz="3029" spc="481">
                <a:solidFill>
                  <a:srgbClr val="6AC259"/>
                </a:solidFill>
                <a:latin typeface="Avenir Bold"/>
              </a:rPr>
              <a:t>TIME</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20989" y="-156281"/>
            <a:ext cx="18908989" cy="2512701"/>
            <a:chOff x="0" y="0"/>
            <a:chExt cx="2212336" cy="293984"/>
          </a:xfrm>
        </p:grpSpPr>
        <p:sp>
          <p:nvSpPr>
            <p:cNvPr name="Freeform 3" id="3"/>
            <p:cNvSpPr/>
            <p:nvPr/>
          </p:nvSpPr>
          <p:spPr>
            <a:xfrm flipH="false" flipV="false" rot="0">
              <a:off x="0" y="0"/>
              <a:ext cx="2212336" cy="293984"/>
            </a:xfrm>
            <a:custGeom>
              <a:avLst/>
              <a:gdLst/>
              <a:ahLst/>
              <a:cxnLst/>
              <a:rect r="r" b="b" t="t" l="l"/>
              <a:pathLst>
                <a:path h="293984" w="2212336">
                  <a:moveTo>
                    <a:pt x="0" y="0"/>
                  </a:moveTo>
                  <a:lnTo>
                    <a:pt x="2212336" y="0"/>
                  </a:lnTo>
                  <a:lnTo>
                    <a:pt x="2212336" y="293984"/>
                  </a:lnTo>
                  <a:lnTo>
                    <a:pt x="0" y="293984"/>
                  </a:lnTo>
                  <a:close/>
                </a:path>
              </a:pathLst>
            </a:custGeom>
            <a:solidFill>
              <a:srgbClr val="5271FF"/>
            </a:solidFill>
          </p:spPr>
        </p:sp>
        <p:sp>
          <p:nvSpPr>
            <p:cNvPr name="TextBox 4" id="4"/>
            <p:cNvSpPr txBox="true"/>
            <p:nvPr/>
          </p:nvSpPr>
          <p:spPr>
            <a:xfrm>
              <a:off x="0" y="-47625"/>
              <a:ext cx="2212336" cy="341609"/>
            </a:xfrm>
            <a:prstGeom prst="rect">
              <a:avLst/>
            </a:prstGeom>
          </p:spPr>
          <p:txBody>
            <a:bodyPr anchor="ctr" rtlCol="false" tIns="48876" lIns="48876" bIns="48876" rIns="48876"/>
            <a:lstStyle/>
            <a:p>
              <a:pPr algn="ctr">
                <a:lnSpc>
                  <a:spcPts val="2037"/>
                </a:lnSpc>
              </a:pPr>
            </a:p>
          </p:txBody>
        </p:sp>
      </p:grpSp>
      <p:sp>
        <p:nvSpPr>
          <p:cNvPr name="Freeform 5" id="5"/>
          <p:cNvSpPr/>
          <p:nvPr/>
        </p:nvSpPr>
        <p:spPr>
          <a:xfrm flipH="false" flipV="false" rot="-1238163">
            <a:off x="11373747" y="70116"/>
            <a:ext cx="2697603" cy="2717366"/>
          </a:xfrm>
          <a:custGeom>
            <a:avLst/>
            <a:gdLst/>
            <a:ahLst/>
            <a:cxnLst/>
            <a:rect r="r" b="b" t="t" l="l"/>
            <a:pathLst>
              <a:path h="2717366" w="2697603">
                <a:moveTo>
                  <a:pt x="0" y="0"/>
                </a:moveTo>
                <a:lnTo>
                  <a:pt x="2697603" y="0"/>
                </a:lnTo>
                <a:lnTo>
                  <a:pt x="2697603" y="2717366"/>
                </a:lnTo>
                <a:lnTo>
                  <a:pt x="0" y="27173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pic>
        <p:nvPicPr>
          <p:cNvPr name="Picture 6" id="6"/>
          <p:cNvPicPr>
            <a:picLocks noChangeAspect="true"/>
          </p:cNvPicPr>
          <p:nvPr/>
        </p:nvPicPr>
        <p:blipFill>
          <a:blip r:embed="rId4"/>
          <a:stretch>
            <a:fillRect/>
          </a:stretch>
        </p:blipFill>
        <p:spPr>
          <a:xfrm rot="0">
            <a:off x="9562997" y="2547690"/>
            <a:ext cx="1510469" cy="1510469"/>
          </a:xfrm>
          <a:prstGeom prst="rect">
            <a:avLst/>
          </a:prstGeom>
        </p:spPr>
      </p:pic>
      <p:pic>
        <p:nvPicPr>
          <p:cNvPr name="Picture 7" id="7"/>
          <p:cNvPicPr>
            <a:picLocks noChangeAspect="true"/>
          </p:cNvPicPr>
          <p:nvPr/>
        </p:nvPicPr>
        <p:blipFill>
          <a:blip r:embed="rId5"/>
          <a:stretch>
            <a:fillRect/>
          </a:stretch>
        </p:blipFill>
        <p:spPr>
          <a:xfrm rot="0">
            <a:off x="5927343" y="3387899"/>
            <a:ext cx="3511201" cy="3511201"/>
          </a:xfrm>
          <a:prstGeom prst="rect">
            <a:avLst/>
          </a:prstGeom>
        </p:spPr>
      </p:pic>
      <p:pic>
        <p:nvPicPr>
          <p:cNvPr name="Picture 8" id="8"/>
          <p:cNvPicPr>
            <a:picLocks noChangeAspect="true"/>
          </p:cNvPicPr>
          <p:nvPr/>
        </p:nvPicPr>
        <p:blipFill>
          <a:blip r:embed="rId6"/>
          <a:stretch>
            <a:fillRect/>
          </a:stretch>
        </p:blipFill>
        <p:spPr>
          <a:xfrm rot="0">
            <a:off x="242960" y="4465812"/>
            <a:ext cx="5733788" cy="5733788"/>
          </a:xfrm>
          <a:prstGeom prst="rect">
            <a:avLst/>
          </a:prstGeom>
        </p:spPr>
      </p:pic>
      <p:sp>
        <p:nvSpPr>
          <p:cNvPr name="TextBox 9" id="9"/>
          <p:cNvSpPr txBox="true"/>
          <p:nvPr/>
        </p:nvSpPr>
        <p:spPr>
          <a:xfrm rot="0">
            <a:off x="11490518" y="2853790"/>
            <a:ext cx="4178792" cy="847725"/>
          </a:xfrm>
          <a:prstGeom prst="rect">
            <a:avLst/>
          </a:prstGeom>
        </p:spPr>
        <p:txBody>
          <a:bodyPr anchor="t" rtlCol="false" tIns="0" lIns="0" bIns="0" rIns="0">
            <a:spAutoFit/>
          </a:bodyPr>
          <a:lstStyle/>
          <a:p>
            <a:pPr>
              <a:lnSpc>
                <a:spcPts val="3194"/>
              </a:lnSpc>
            </a:pPr>
            <a:r>
              <a:rPr lang="en-US" sz="2662">
                <a:solidFill>
                  <a:srgbClr val="000000"/>
                </a:solidFill>
                <a:latin typeface="Avenir"/>
              </a:rPr>
              <a:t>Less than 5% of suicide attempts involved firearms.</a:t>
            </a:r>
          </a:p>
        </p:txBody>
      </p:sp>
      <p:sp>
        <p:nvSpPr>
          <p:cNvPr name="TextBox 10" id="10"/>
          <p:cNvSpPr txBox="true"/>
          <p:nvPr/>
        </p:nvSpPr>
        <p:spPr>
          <a:xfrm rot="0">
            <a:off x="9688869" y="5277578"/>
            <a:ext cx="5316484" cy="923925"/>
          </a:xfrm>
          <a:prstGeom prst="rect">
            <a:avLst/>
          </a:prstGeom>
        </p:spPr>
        <p:txBody>
          <a:bodyPr anchor="t" rtlCol="false" tIns="0" lIns="0" bIns="0" rIns="0">
            <a:spAutoFit/>
          </a:bodyPr>
          <a:lstStyle/>
          <a:p>
            <a:pPr>
              <a:lnSpc>
                <a:spcPts val="3438"/>
              </a:lnSpc>
            </a:pPr>
            <a:r>
              <a:rPr lang="en-US" sz="2865">
                <a:solidFill>
                  <a:srgbClr val="000000"/>
                </a:solidFill>
                <a:latin typeface="Avenir"/>
              </a:rPr>
              <a:t>However, firearms account for 55% of all deaths by suicide.</a:t>
            </a:r>
          </a:p>
        </p:txBody>
      </p:sp>
      <p:sp>
        <p:nvSpPr>
          <p:cNvPr name="TextBox 11" id="11"/>
          <p:cNvSpPr txBox="true"/>
          <p:nvPr/>
        </p:nvSpPr>
        <p:spPr>
          <a:xfrm rot="0">
            <a:off x="6219943" y="7597101"/>
            <a:ext cx="10237222" cy="981075"/>
          </a:xfrm>
          <a:prstGeom prst="rect">
            <a:avLst/>
          </a:prstGeom>
        </p:spPr>
        <p:txBody>
          <a:bodyPr anchor="t" rtlCol="false" tIns="0" lIns="0" bIns="0" rIns="0">
            <a:spAutoFit/>
          </a:bodyPr>
          <a:lstStyle/>
          <a:p>
            <a:pPr>
              <a:lnSpc>
                <a:spcPts val="3600"/>
              </a:lnSpc>
            </a:pPr>
            <a:r>
              <a:rPr lang="en-US" sz="3000">
                <a:solidFill>
                  <a:srgbClr val="000000"/>
                </a:solidFill>
                <a:latin typeface="Avenir Bold"/>
              </a:rPr>
              <a:t>90% of suicide attempts using a firearm are fatal.</a:t>
            </a:r>
          </a:p>
          <a:p>
            <a:pPr>
              <a:lnSpc>
                <a:spcPts val="3600"/>
              </a:lnSpc>
            </a:pPr>
            <a:r>
              <a:rPr lang="en-US" sz="3000">
                <a:solidFill>
                  <a:srgbClr val="000000"/>
                </a:solidFill>
                <a:latin typeface="Avenir Bold"/>
              </a:rPr>
              <a:t>All other methods for suicide combined are 4% fatal. </a:t>
            </a:r>
          </a:p>
        </p:txBody>
      </p:sp>
      <p:sp>
        <p:nvSpPr>
          <p:cNvPr name="TextBox 12" id="12"/>
          <p:cNvSpPr txBox="true"/>
          <p:nvPr/>
        </p:nvSpPr>
        <p:spPr>
          <a:xfrm rot="0">
            <a:off x="1028700" y="744064"/>
            <a:ext cx="11261026" cy="873100"/>
          </a:xfrm>
          <a:prstGeom prst="rect">
            <a:avLst/>
          </a:prstGeom>
        </p:spPr>
        <p:txBody>
          <a:bodyPr anchor="t" rtlCol="false" tIns="0" lIns="0" bIns="0" rIns="0">
            <a:spAutoFit/>
          </a:bodyPr>
          <a:lstStyle/>
          <a:p>
            <a:pPr algn="l" marL="0" indent="0" lvl="0">
              <a:lnSpc>
                <a:spcPts val="6549"/>
              </a:lnSpc>
            </a:pPr>
            <a:r>
              <a:rPr lang="en-US" sz="6420">
                <a:solidFill>
                  <a:srgbClr val="000000"/>
                </a:solidFill>
                <a:latin typeface="Georgia Pro Bold"/>
              </a:rPr>
              <a:t>A closer look at</a:t>
            </a:r>
          </a:p>
        </p:txBody>
      </p:sp>
      <p:sp>
        <p:nvSpPr>
          <p:cNvPr name="TextBox 13" id="13"/>
          <p:cNvSpPr txBox="true"/>
          <p:nvPr/>
        </p:nvSpPr>
        <p:spPr>
          <a:xfrm rot="0">
            <a:off x="7682943" y="578939"/>
            <a:ext cx="5198042" cy="1038225"/>
          </a:xfrm>
          <a:prstGeom prst="rect">
            <a:avLst/>
          </a:prstGeom>
        </p:spPr>
        <p:txBody>
          <a:bodyPr anchor="t" rtlCol="false" tIns="0" lIns="0" bIns="0" rIns="0">
            <a:spAutoFit/>
          </a:bodyPr>
          <a:lstStyle/>
          <a:p>
            <a:pPr algn="l" marL="0" indent="0" lvl="0">
              <a:lnSpc>
                <a:spcPts val="8103"/>
              </a:lnSpc>
              <a:spcBef>
                <a:spcPct val="0"/>
              </a:spcBef>
            </a:pPr>
            <a:r>
              <a:rPr lang="en-US" sz="6753">
                <a:solidFill>
                  <a:srgbClr val="FEFEFE"/>
                </a:solidFill>
                <a:latin typeface="Linotype Feltpen Medium"/>
              </a:rPr>
              <a:t>firearms</a:t>
            </a:r>
          </a:p>
        </p:txBody>
      </p:sp>
      <p:grpSp>
        <p:nvGrpSpPr>
          <p:cNvPr name="Group 14" id="14"/>
          <p:cNvGrpSpPr/>
          <p:nvPr/>
        </p:nvGrpSpPr>
        <p:grpSpPr>
          <a:xfrm rot="0">
            <a:off x="7876993" y="1473719"/>
            <a:ext cx="2534014" cy="143446"/>
            <a:chOff x="0" y="0"/>
            <a:chExt cx="3432550" cy="194310"/>
          </a:xfrm>
        </p:grpSpPr>
        <p:sp>
          <p:nvSpPr>
            <p:cNvPr name="Freeform 15" id="15"/>
            <p:cNvSpPr/>
            <p:nvPr/>
          </p:nvSpPr>
          <p:spPr>
            <a:xfrm flipH="false" flipV="false" rot="0">
              <a:off x="61408" y="41910"/>
              <a:ext cx="3311309" cy="116840"/>
            </a:xfrm>
            <a:custGeom>
              <a:avLst/>
              <a:gdLst/>
              <a:ahLst/>
              <a:cxnLst/>
              <a:rect r="r" b="b" t="t" l="l"/>
              <a:pathLst>
                <a:path h="116840" w="3311309">
                  <a:moveTo>
                    <a:pt x="40939" y="31750"/>
                  </a:moveTo>
                  <a:cubicBezTo>
                    <a:pt x="1905223" y="34290"/>
                    <a:pt x="2051657" y="19050"/>
                    <a:pt x="2262649" y="13970"/>
                  </a:cubicBezTo>
                  <a:cubicBezTo>
                    <a:pt x="2489386" y="8890"/>
                    <a:pt x="2779106" y="5080"/>
                    <a:pt x="2966479" y="8890"/>
                  </a:cubicBezTo>
                  <a:cubicBezTo>
                    <a:pt x="3092444" y="11430"/>
                    <a:pt x="3235730" y="0"/>
                    <a:pt x="3281392" y="25400"/>
                  </a:cubicBezTo>
                  <a:cubicBezTo>
                    <a:pt x="3301861" y="36830"/>
                    <a:pt x="3309734" y="57150"/>
                    <a:pt x="3308159" y="69850"/>
                  </a:cubicBezTo>
                  <a:cubicBezTo>
                    <a:pt x="3306585" y="81280"/>
                    <a:pt x="3290839" y="95250"/>
                    <a:pt x="3276668" y="99060"/>
                  </a:cubicBezTo>
                  <a:cubicBezTo>
                    <a:pt x="3260922" y="102870"/>
                    <a:pt x="3229431" y="96520"/>
                    <a:pt x="3218409" y="86360"/>
                  </a:cubicBezTo>
                  <a:cubicBezTo>
                    <a:pt x="3208962" y="77470"/>
                    <a:pt x="3204238" y="58420"/>
                    <a:pt x="3210536" y="48260"/>
                  </a:cubicBezTo>
                  <a:cubicBezTo>
                    <a:pt x="3216835" y="36830"/>
                    <a:pt x="3245177" y="21590"/>
                    <a:pt x="3260922" y="21590"/>
                  </a:cubicBezTo>
                  <a:cubicBezTo>
                    <a:pt x="3275093" y="21590"/>
                    <a:pt x="3293988" y="31750"/>
                    <a:pt x="3301861" y="40640"/>
                  </a:cubicBezTo>
                  <a:cubicBezTo>
                    <a:pt x="3308159" y="48260"/>
                    <a:pt x="3311309" y="57150"/>
                    <a:pt x="3308159" y="66040"/>
                  </a:cubicBezTo>
                  <a:cubicBezTo>
                    <a:pt x="3303436" y="77470"/>
                    <a:pt x="3290839" y="95250"/>
                    <a:pt x="3267221" y="101600"/>
                  </a:cubicBezTo>
                  <a:cubicBezTo>
                    <a:pt x="3215260" y="116840"/>
                    <a:pt x="3071975" y="78740"/>
                    <a:pt x="2963330" y="72390"/>
                  </a:cubicBezTo>
                  <a:cubicBezTo>
                    <a:pt x="2838939" y="64770"/>
                    <a:pt x="2752338" y="64770"/>
                    <a:pt x="2561816" y="64770"/>
                  </a:cubicBezTo>
                  <a:cubicBezTo>
                    <a:pt x="2100469" y="63500"/>
                    <a:pt x="510159" y="100330"/>
                    <a:pt x="182649" y="96520"/>
                  </a:cubicBezTo>
                  <a:cubicBezTo>
                    <a:pt x="97623" y="95250"/>
                    <a:pt x="48812" y="104140"/>
                    <a:pt x="22044" y="90170"/>
                  </a:cubicBezTo>
                  <a:cubicBezTo>
                    <a:pt x="7873" y="82550"/>
                    <a:pt x="0" y="67310"/>
                    <a:pt x="1575" y="58420"/>
                  </a:cubicBezTo>
                  <a:cubicBezTo>
                    <a:pt x="4724" y="48260"/>
                    <a:pt x="40939" y="31750"/>
                    <a:pt x="40939" y="31750"/>
                  </a:cubicBezTo>
                </a:path>
              </a:pathLst>
            </a:custGeom>
            <a:solidFill>
              <a:srgbClr val="00AEEF"/>
            </a:solidFill>
            <a:ln cap="sq">
              <a:noFill/>
              <a:prstDash val="solid"/>
              <a:miter/>
            </a:ln>
          </p:spPr>
        </p:sp>
      </p:grpSp>
      <p:grpSp>
        <p:nvGrpSpPr>
          <p:cNvPr name="Group 16" id="16"/>
          <p:cNvGrpSpPr/>
          <p:nvPr/>
        </p:nvGrpSpPr>
        <p:grpSpPr>
          <a:xfrm rot="0">
            <a:off x="14143130" y="9121101"/>
            <a:ext cx="3116170" cy="754877"/>
            <a:chOff x="0" y="0"/>
            <a:chExt cx="4154893" cy="1006502"/>
          </a:xfrm>
        </p:grpSpPr>
        <p:sp>
          <p:nvSpPr>
            <p:cNvPr name="Freeform 17" id="17"/>
            <p:cNvSpPr/>
            <p:nvPr/>
          </p:nvSpPr>
          <p:spPr>
            <a:xfrm flipH="false" flipV="false" rot="0">
              <a:off x="561593" y="0"/>
              <a:ext cx="3593300" cy="1006502"/>
            </a:xfrm>
            <a:custGeom>
              <a:avLst/>
              <a:gdLst/>
              <a:ahLst/>
              <a:cxnLst/>
              <a:rect r="r" b="b" t="t" l="l"/>
              <a:pathLst>
                <a:path h="1006502" w="3593300">
                  <a:moveTo>
                    <a:pt x="0" y="0"/>
                  </a:moveTo>
                  <a:lnTo>
                    <a:pt x="3593300" y="0"/>
                  </a:lnTo>
                  <a:lnTo>
                    <a:pt x="3593300" y="1006502"/>
                  </a:lnTo>
                  <a:lnTo>
                    <a:pt x="0" y="1006502"/>
                  </a:lnTo>
                  <a:lnTo>
                    <a:pt x="0" y="0"/>
                  </a:lnTo>
                  <a:close/>
                </a:path>
              </a:pathLst>
            </a:custGeom>
            <a:blipFill>
              <a:blip r:embed="rId7"/>
              <a:stretch>
                <a:fillRect l="-21726" t="0" r="-4994" b="-282543"/>
              </a:stretch>
            </a:blipFill>
          </p:spPr>
        </p:sp>
        <p:sp>
          <p:nvSpPr>
            <p:cNvPr name="Freeform 18" id="18"/>
            <p:cNvSpPr/>
            <p:nvPr/>
          </p:nvSpPr>
          <p:spPr>
            <a:xfrm flipH="false" flipV="false" rot="0">
              <a:off x="0" y="203034"/>
              <a:ext cx="443475" cy="595326"/>
            </a:xfrm>
            <a:custGeom>
              <a:avLst/>
              <a:gdLst/>
              <a:ahLst/>
              <a:cxnLst/>
              <a:rect r="r" b="b" t="t" l="l"/>
              <a:pathLst>
                <a:path h="595326" w="443475">
                  <a:moveTo>
                    <a:pt x="0" y="0"/>
                  </a:moveTo>
                  <a:lnTo>
                    <a:pt x="443475" y="0"/>
                  </a:lnTo>
                  <a:lnTo>
                    <a:pt x="443475" y="595325"/>
                  </a:lnTo>
                  <a:lnTo>
                    <a:pt x="0" y="595325"/>
                  </a:lnTo>
                  <a:lnTo>
                    <a:pt x="0" y="0"/>
                  </a:lnTo>
                  <a:close/>
                </a:path>
              </a:pathLst>
            </a:custGeom>
            <a:blipFill>
              <a:blip r:embed="rId8"/>
              <a:stretch>
                <a:fillRect l="-24099" t="0" r="-213117" b="-151202"/>
              </a:stretch>
            </a:blipFill>
          </p:spPr>
        </p:sp>
        <p:sp>
          <p:nvSpPr>
            <p:cNvPr name="Freeform 19" id="19"/>
            <p:cNvSpPr/>
            <p:nvPr/>
          </p:nvSpPr>
          <p:spPr>
            <a:xfrm flipH="false" flipV="false" rot="0">
              <a:off x="157707" y="293290"/>
              <a:ext cx="443475" cy="595326"/>
            </a:xfrm>
            <a:custGeom>
              <a:avLst/>
              <a:gdLst/>
              <a:ahLst/>
              <a:cxnLst/>
              <a:rect r="r" b="b" t="t" l="l"/>
              <a:pathLst>
                <a:path h="595326" w="443475">
                  <a:moveTo>
                    <a:pt x="0" y="0"/>
                  </a:moveTo>
                  <a:lnTo>
                    <a:pt x="443475" y="0"/>
                  </a:lnTo>
                  <a:lnTo>
                    <a:pt x="443475" y="595326"/>
                  </a:lnTo>
                  <a:lnTo>
                    <a:pt x="0" y="595326"/>
                  </a:lnTo>
                  <a:lnTo>
                    <a:pt x="0" y="0"/>
                  </a:lnTo>
                  <a:close/>
                </a:path>
              </a:pathLst>
            </a:custGeom>
            <a:blipFill>
              <a:blip r:embed="rId9"/>
              <a:stretch>
                <a:fillRect l="-204421" t="-140732" r="-32796" b="-10470"/>
              </a:stretch>
            </a:blipFill>
          </p:spPr>
        </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770603" y="1802021"/>
            <a:ext cx="1190345" cy="1927684"/>
          </a:xfrm>
          <a:custGeom>
            <a:avLst/>
            <a:gdLst/>
            <a:ahLst/>
            <a:cxnLst/>
            <a:rect r="r" b="b" t="t" l="l"/>
            <a:pathLst>
              <a:path h="1927684" w="1190345">
                <a:moveTo>
                  <a:pt x="0" y="0"/>
                </a:moveTo>
                <a:lnTo>
                  <a:pt x="1190345" y="0"/>
                </a:lnTo>
                <a:lnTo>
                  <a:pt x="1190345" y="1927684"/>
                </a:lnTo>
                <a:lnTo>
                  <a:pt x="0" y="192768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0049361" y="7084847"/>
            <a:ext cx="2397462" cy="2252829"/>
            <a:chOff x="0" y="0"/>
            <a:chExt cx="3196616" cy="3003773"/>
          </a:xfrm>
        </p:grpSpPr>
        <p:sp>
          <p:nvSpPr>
            <p:cNvPr name="Freeform 4" id="4"/>
            <p:cNvSpPr/>
            <p:nvPr/>
          </p:nvSpPr>
          <p:spPr>
            <a:xfrm flipH="false" flipV="false" rot="0">
              <a:off x="0" y="0"/>
              <a:ext cx="1218544" cy="1559736"/>
            </a:xfrm>
            <a:custGeom>
              <a:avLst/>
              <a:gdLst/>
              <a:ahLst/>
              <a:cxnLst/>
              <a:rect r="r" b="b" t="t" l="l"/>
              <a:pathLst>
                <a:path h="1559736" w="1218544">
                  <a:moveTo>
                    <a:pt x="0" y="0"/>
                  </a:moveTo>
                  <a:lnTo>
                    <a:pt x="1218544" y="0"/>
                  </a:lnTo>
                  <a:lnTo>
                    <a:pt x="1218544" y="1559736"/>
                  </a:lnTo>
                  <a:lnTo>
                    <a:pt x="0" y="155973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978073" y="1444037"/>
              <a:ext cx="1218544" cy="1559736"/>
            </a:xfrm>
            <a:custGeom>
              <a:avLst/>
              <a:gdLst/>
              <a:ahLst/>
              <a:cxnLst/>
              <a:rect r="r" b="b" t="t" l="l"/>
              <a:pathLst>
                <a:path h="1559736" w="1218544">
                  <a:moveTo>
                    <a:pt x="0" y="0"/>
                  </a:moveTo>
                  <a:lnTo>
                    <a:pt x="1218543" y="0"/>
                  </a:lnTo>
                  <a:lnTo>
                    <a:pt x="1218543" y="1559736"/>
                  </a:lnTo>
                  <a:lnTo>
                    <a:pt x="0" y="15597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2548785">
              <a:off x="834164" y="1838715"/>
              <a:ext cx="1279496" cy="284688"/>
            </a:xfrm>
            <a:custGeom>
              <a:avLst/>
              <a:gdLst/>
              <a:ahLst/>
              <a:cxnLst/>
              <a:rect r="r" b="b" t="t" l="l"/>
              <a:pathLst>
                <a:path h="284688" w="1279496">
                  <a:moveTo>
                    <a:pt x="0" y="0"/>
                  </a:moveTo>
                  <a:lnTo>
                    <a:pt x="1279496" y="0"/>
                  </a:lnTo>
                  <a:lnTo>
                    <a:pt x="1279496" y="284687"/>
                  </a:lnTo>
                  <a:lnTo>
                    <a:pt x="0" y="28468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grpSp>
        <p:nvGrpSpPr>
          <p:cNvPr name="Group 7" id="7"/>
          <p:cNvGrpSpPr/>
          <p:nvPr/>
        </p:nvGrpSpPr>
        <p:grpSpPr>
          <a:xfrm rot="0">
            <a:off x="10381099" y="4055322"/>
            <a:ext cx="2086193" cy="2673201"/>
            <a:chOff x="0" y="0"/>
            <a:chExt cx="2781591" cy="3564268"/>
          </a:xfrm>
        </p:grpSpPr>
        <p:sp>
          <p:nvSpPr>
            <p:cNvPr name="Freeform 8" id="8"/>
            <p:cNvSpPr/>
            <p:nvPr/>
          </p:nvSpPr>
          <p:spPr>
            <a:xfrm flipH="false" flipV="false" rot="-2700000">
              <a:off x="370941" y="370941"/>
              <a:ext cx="1791063" cy="1791063"/>
            </a:xfrm>
            <a:custGeom>
              <a:avLst/>
              <a:gdLst/>
              <a:ahLst/>
              <a:cxnLst/>
              <a:rect r="r" b="b" t="t" l="l"/>
              <a:pathLst>
                <a:path h="1791063" w="1791063">
                  <a:moveTo>
                    <a:pt x="0" y="0"/>
                  </a:moveTo>
                  <a:lnTo>
                    <a:pt x="1791064" y="0"/>
                  </a:lnTo>
                  <a:lnTo>
                    <a:pt x="1791064" y="1791064"/>
                  </a:lnTo>
                  <a:lnTo>
                    <a:pt x="0" y="179106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true" rot="-8100000">
              <a:off x="619586" y="1402263"/>
              <a:ext cx="1791063" cy="1791063"/>
            </a:xfrm>
            <a:custGeom>
              <a:avLst/>
              <a:gdLst/>
              <a:ahLst/>
              <a:cxnLst/>
              <a:rect r="r" b="b" t="t" l="l"/>
              <a:pathLst>
                <a:path h="1791063" w="1791063">
                  <a:moveTo>
                    <a:pt x="0" y="1791063"/>
                  </a:moveTo>
                  <a:lnTo>
                    <a:pt x="1791063" y="1791063"/>
                  </a:lnTo>
                  <a:lnTo>
                    <a:pt x="1791063" y="0"/>
                  </a:lnTo>
                  <a:lnTo>
                    <a:pt x="0" y="0"/>
                  </a:lnTo>
                  <a:lnTo>
                    <a:pt x="0" y="1791063"/>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grpSp>
        <p:nvGrpSpPr>
          <p:cNvPr name="Group 10" id="10"/>
          <p:cNvGrpSpPr/>
          <p:nvPr/>
        </p:nvGrpSpPr>
        <p:grpSpPr>
          <a:xfrm rot="0">
            <a:off x="0" y="0"/>
            <a:ext cx="8811571" cy="10685361"/>
            <a:chOff x="0" y="0"/>
            <a:chExt cx="2320743" cy="2814252"/>
          </a:xfrm>
        </p:grpSpPr>
        <p:sp>
          <p:nvSpPr>
            <p:cNvPr name="Freeform 11" id="11"/>
            <p:cNvSpPr/>
            <p:nvPr/>
          </p:nvSpPr>
          <p:spPr>
            <a:xfrm flipH="false" flipV="false" rot="0">
              <a:off x="0" y="0"/>
              <a:ext cx="2320743" cy="2814251"/>
            </a:xfrm>
            <a:custGeom>
              <a:avLst/>
              <a:gdLst/>
              <a:ahLst/>
              <a:cxnLst/>
              <a:rect r="r" b="b" t="t" l="l"/>
              <a:pathLst>
                <a:path h="2814251" w="2320743">
                  <a:moveTo>
                    <a:pt x="0" y="0"/>
                  </a:moveTo>
                  <a:lnTo>
                    <a:pt x="2320743" y="0"/>
                  </a:lnTo>
                  <a:lnTo>
                    <a:pt x="2320743" y="2814251"/>
                  </a:lnTo>
                  <a:lnTo>
                    <a:pt x="0" y="2814251"/>
                  </a:lnTo>
                  <a:close/>
                </a:path>
              </a:pathLst>
            </a:custGeom>
            <a:solidFill>
              <a:srgbClr val="5271FF"/>
            </a:solidFill>
          </p:spPr>
        </p:sp>
        <p:sp>
          <p:nvSpPr>
            <p:cNvPr name="TextBox 12" id="12"/>
            <p:cNvSpPr txBox="true"/>
            <p:nvPr/>
          </p:nvSpPr>
          <p:spPr>
            <a:xfrm>
              <a:off x="0" y="0"/>
              <a:ext cx="2320743" cy="2814252"/>
            </a:xfrm>
            <a:prstGeom prst="rect">
              <a:avLst/>
            </a:prstGeom>
          </p:spPr>
          <p:txBody>
            <a:bodyPr anchor="ctr" rtlCol="false" tIns="50800" lIns="50800" bIns="50800" rIns="50800"/>
            <a:lstStyle/>
            <a:p>
              <a:pPr algn="ctr">
                <a:lnSpc>
                  <a:spcPts val="2499"/>
                </a:lnSpc>
              </a:pPr>
            </a:p>
          </p:txBody>
        </p:sp>
      </p:grpSp>
      <p:sp>
        <p:nvSpPr>
          <p:cNvPr name="TextBox 13" id="13"/>
          <p:cNvSpPr txBox="true"/>
          <p:nvPr/>
        </p:nvSpPr>
        <p:spPr>
          <a:xfrm rot="0">
            <a:off x="736445" y="4914484"/>
            <a:ext cx="7107973" cy="2026764"/>
          </a:xfrm>
          <a:prstGeom prst="rect">
            <a:avLst/>
          </a:prstGeom>
        </p:spPr>
        <p:txBody>
          <a:bodyPr anchor="t" rtlCol="false" tIns="0" lIns="0" bIns="0" rIns="0">
            <a:spAutoFit/>
          </a:bodyPr>
          <a:lstStyle/>
          <a:p>
            <a:pPr algn="just" marL="0" indent="0" lvl="0">
              <a:lnSpc>
                <a:spcPts val="3927"/>
              </a:lnSpc>
            </a:pPr>
            <a:r>
              <a:rPr lang="en-US" sz="3021">
                <a:solidFill>
                  <a:srgbClr val="FFFFFF"/>
                </a:solidFill>
                <a:latin typeface="Avenir Bold"/>
              </a:rPr>
              <a:t>Access to firearms itself does not make a person suicidal. It makes someone who is already thinking about suicide more capable of dying.</a:t>
            </a:r>
            <a:r>
              <a:rPr lang="en-US" sz="3021">
                <a:solidFill>
                  <a:srgbClr val="FFFFFF"/>
                </a:solidFill>
                <a:latin typeface="Avenir Bold"/>
              </a:rPr>
              <a:t> </a:t>
            </a:r>
          </a:p>
        </p:txBody>
      </p:sp>
      <p:sp>
        <p:nvSpPr>
          <p:cNvPr name="TextBox 14" id="14"/>
          <p:cNvSpPr txBox="true"/>
          <p:nvPr/>
        </p:nvSpPr>
        <p:spPr>
          <a:xfrm rot="0">
            <a:off x="10258950" y="676424"/>
            <a:ext cx="6520802" cy="665904"/>
          </a:xfrm>
          <a:prstGeom prst="rect">
            <a:avLst/>
          </a:prstGeom>
        </p:spPr>
        <p:txBody>
          <a:bodyPr anchor="t" rtlCol="false" tIns="0" lIns="0" bIns="0" rIns="0">
            <a:spAutoFit/>
          </a:bodyPr>
          <a:lstStyle/>
          <a:p>
            <a:pPr algn="l" marL="0" indent="0" lvl="0">
              <a:lnSpc>
                <a:spcPts val="4954"/>
              </a:lnSpc>
              <a:spcBef>
                <a:spcPct val="0"/>
              </a:spcBef>
            </a:pPr>
            <a:r>
              <a:rPr lang="en-US" sz="3539" spc="148">
                <a:solidFill>
                  <a:srgbClr val="19298F"/>
                </a:solidFill>
                <a:latin typeface="Avenir Bold"/>
              </a:rPr>
              <a:t>SAFE FIREARM STORAGE</a:t>
            </a:r>
          </a:p>
        </p:txBody>
      </p:sp>
      <p:sp>
        <p:nvSpPr>
          <p:cNvPr name="TextBox 15" id="15"/>
          <p:cNvSpPr txBox="true"/>
          <p:nvPr/>
        </p:nvSpPr>
        <p:spPr>
          <a:xfrm rot="0">
            <a:off x="12911715" y="2756338"/>
            <a:ext cx="3318011" cy="770214"/>
          </a:xfrm>
          <a:prstGeom prst="rect">
            <a:avLst/>
          </a:prstGeom>
        </p:spPr>
        <p:txBody>
          <a:bodyPr anchor="t" rtlCol="false" tIns="0" lIns="0" bIns="0" rIns="0">
            <a:spAutoFit/>
          </a:bodyPr>
          <a:lstStyle/>
          <a:p>
            <a:pPr>
              <a:lnSpc>
                <a:spcPts val="2801"/>
              </a:lnSpc>
            </a:pPr>
            <a:r>
              <a:rPr lang="en-US" sz="2801">
                <a:solidFill>
                  <a:srgbClr val="303030"/>
                </a:solidFill>
                <a:latin typeface="Avenir"/>
              </a:rPr>
              <a:t>Keep all firearms locked and secured.</a:t>
            </a:r>
          </a:p>
        </p:txBody>
      </p:sp>
      <p:sp>
        <p:nvSpPr>
          <p:cNvPr name="TextBox 16" id="16"/>
          <p:cNvSpPr txBox="true"/>
          <p:nvPr/>
        </p:nvSpPr>
        <p:spPr>
          <a:xfrm rot="0">
            <a:off x="12874766" y="4828385"/>
            <a:ext cx="2934180" cy="1481412"/>
          </a:xfrm>
          <a:prstGeom prst="rect">
            <a:avLst/>
          </a:prstGeom>
        </p:spPr>
        <p:txBody>
          <a:bodyPr anchor="t" rtlCol="false" tIns="0" lIns="0" bIns="0" rIns="0">
            <a:spAutoFit/>
          </a:bodyPr>
          <a:lstStyle/>
          <a:p>
            <a:pPr>
              <a:lnSpc>
                <a:spcPts val="2801"/>
              </a:lnSpc>
            </a:pPr>
            <a:r>
              <a:rPr lang="en-US" sz="2801">
                <a:solidFill>
                  <a:srgbClr val="303030"/>
                </a:solidFill>
                <a:latin typeface="Avenir"/>
              </a:rPr>
              <a:t>Ensure </a:t>
            </a:r>
            <a:r>
              <a:rPr lang="en-US" sz="2801">
                <a:solidFill>
                  <a:srgbClr val="303030"/>
                </a:solidFill>
                <a:latin typeface="Avenir"/>
              </a:rPr>
              <a:t>firearms + ammunition are stored in separate places.</a:t>
            </a:r>
          </a:p>
        </p:txBody>
      </p:sp>
      <p:sp>
        <p:nvSpPr>
          <p:cNvPr name="TextBox 17" id="17"/>
          <p:cNvSpPr txBox="true"/>
          <p:nvPr/>
        </p:nvSpPr>
        <p:spPr>
          <a:xfrm rot="0">
            <a:off x="12874766" y="7723928"/>
            <a:ext cx="3980582" cy="1743773"/>
          </a:xfrm>
          <a:prstGeom prst="rect">
            <a:avLst/>
          </a:prstGeom>
        </p:spPr>
        <p:txBody>
          <a:bodyPr anchor="t" rtlCol="false" tIns="0" lIns="0" bIns="0" rIns="0">
            <a:spAutoFit/>
          </a:bodyPr>
          <a:lstStyle/>
          <a:p>
            <a:pPr>
              <a:lnSpc>
                <a:spcPts val="2626"/>
              </a:lnSpc>
            </a:pPr>
            <a:r>
              <a:rPr lang="en-US" sz="2626">
                <a:solidFill>
                  <a:srgbClr val="303030"/>
                </a:solidFill>
                <a:latin typeface="Avenir"/>
              </a:rPr>
              <a:t>Consider storing firearms offsite, especially if you are worried about yourself or someone else living in the home. </a:t>
            </a:r>
          </a:p>
        </p:txBody>
      </p:sp>
      <p:sp>
        <p:nvSpPr>
          <p:cNvPr name="TextBox 18" id="18"/>
          <p:cNvSpPr txBox="true"/>
          <p:nvPr/>
        </p:nvSpPr>
        <p:spPr>
          <a:xfrm rot="0">
            <a:off x="12911715" y="1923406"/>
            <a:ext cx="1813650" cy="556882"/>
          </a:xfrm>
          <a:prstGeom prst="rect">
            <a:avLst/>
          </a:prstGeom>
        </p:spPr>
        <p:txBody>
          <a:bodyPr anchor="t" rtlCol="false" tIns="0" lIns="0" bIns="0" rIns="0">
            <a:spAutoFit/>
          </a:bodyPr>
          <a:lstStyle/>
          <a:p>
            <a:pPr algn="l" marL="0" indent="0" lvl="0">
              <a:lnSpc>
                <a:spcPts val="4110"/>
              </a:lnSpc>
              <a:spcBef>
                <a:spcPct val="0"/>
              </a:spcBef>
            </a:pPr>
            <a:r>
              <a:rPr lang="en-US" sz="2935" spc="123">
                <a:solidFill>
                  <a:srgbClr val="19298F"/>
                </a:solidFill>
                <a:latin typeface="Avenir Bold"/>
              </a:rPr>
              <a:t>LOCKED</a:t>
            </a:r>
          </a:p>
        </p:txBody>
      </p:sp>
      <p:sp>
        <p:nvSpPr>
          <p:cNvPr name="TextBox 19" id="19"/>
          <p:cNvSpPr txBox="true"/>
          <p:nvPr/>
        </p:nvSpPr>
        <p:spPr>
          <a:xfrm rot="0">
            <a:off x="12911715" y="4070335"/>
            <a:ext cx="2359527" cy="556882"/>
          </a:xfrm>
          <a:prstGeom prst="rect">
            <a:avLst/>
          </a:prstGeom>
        </p:spPr>
        <p:txBody>
          <a:bodyPr anchor="t" rtlCol="false" tIns="0" lIns="0" bIns="0" rIns="0">
            <a:spAutoFit/>
          </a:bodyPr>
          <a:lstStyle/>
          <a:p>
            <a:pPr algn="l" marL="0" indent="0" lvl="0">
              <a:lnSpc>
                <a:spcPts val="4110"/>
              </a:lnSpc>
              <a:spcBef>
                <a:spcPct val="0"/>
              </a:spcBef>
            </a:pPr>
            <a:r>
              <a:rPr lang="en-US" sz="2935" spc="123">
                <a:solidFill>
                  <a:srgbClr val="19298F"/>
                </a:solidFill>
                <a:latin typeface="Avenir Bold"/>
              </a:rPr>
              <a:t>SEPARATE</a:t>
            </a:r>
          </a:p>
        </p:txBody>
      </p:sp>
      <p:sp>
        <p:nvSpPr>
          <p:cNvPr name="TextBox 20" id="20"/>
          <p:cNvSpPr txBox="true"/>
          <p:nvPr/>
        </p:nvSpPr>
        <p:spPr>
          <a:xfrm rot="0">
            <a:off x="12874766" y="6970547"/>
            <a:ext cx="2359527" cy="556882"/>
          </a:xfrm>
          <a:prstGeom prst="rect">
            <a:avLst/>
          </a:prstGeom>
        </p:spPr>
        <p:txBody>
          <a:bodyPr anchor="t" rtlCol="false" tIns="0" lIns="0" bIns="0" rIns="0">
            <a:spAutoFit/>
          </a:bodyPr>
          <a:lstStyle/>
          <a:p>
            <a:pPr algn="l" marL="0" indent="0" lvl="0">
              <a:lnSpc>
                <a:spcPts val="4110"/>
              </a:lnSpc>
              <a:spcBef>
                <a:spcPct val="0"/>
              </a:spcBef>
            </a:pPr>
            <a:r>
              <a:rPr lang="en-US" sz="2935" spc="123">
                <a:solidFill>
                  <a:srgbClr val="19298F"/>
                </a:solidFill>
                <a:latin typeface="Avenir Bold"/>
              </a:rPr>
              <a:t>OFFSITE</a:t>
            </a:r>
          </a:p>
        </p:txBody>
      </p:sp>
      <p:sp>
        <p:nvSpPr>
          <p:cNvPr name="TextBox 21" id="21"/>
          <p:cNvSpPr txBox="true"/>
          <p:nvPr/>
        </p:nvSpPr>
        <p:spPr>
          <a:xfrm rot="0">
            <a:off x="715781" y="1657976"/>
            <a:ext cx="7380009" cy="930308"/>
          </a:xfrm>
          <a:prstGeom prst="rect">
            <a:avLst/>
          </a:prstGeom>
        </p:spPr>
        <p:txBody>
          <a:bodyPr anchor="t" rtlCol="false" tIns="0" lIns="0" bIns="0" rIns="0">
            <a:spAutoFit/>
          </a:bodyPr>
          <a:lstStyle/>
          <a:p>
            <a:pPr algn="l" marL="0" indent="0" lvl="0">
              <a:lnSpc>
                <a:spcPts val="6932"/>
              </a:lnSpc>
            </a:pPr>
            <a:r>
              <a:rPr lang="en-US" sz="6796">
                <a:solidFill>
                  <a:srgbClr val="000000"/>
                </a:solidFill>
                <a:latin typeface="Georgia Pro Bold"/>
              </a:rPr>
              <a:t>A closer look at</a:t>
            </a:r>
          </a:p>
        </p:txBody>
      </p:sp>
      <p:sp>
        <p:nvSpPr>
          <p:cNvPr name="TextBox 22" id="22"/>
          <p:cNvSpPr txBox="true"/>
          <p:nvPr/>
        </p:nvSpPr>
        <p:spPr>
          <a:xfrm rot="0">
            <a:off x="715781" y="2498512"/>
            <a:ext cx="3574651" cy="1079356"/>
          </a:xfrm>
          <a:prstGeom prst="rect">
            <a:avLst/>
          </a:prstGeom>
        </p:spPr>
        <p:txBody>
          <a:bodyPr anchor="t" rtlCol="false" tIns="0" lIns="0" bIns="0" rIns="0">
            <a:spAutoFit/>
          </a:bodyPr>
          <a:lstStyle/>
          <a:p>
            <a:pPr algn="l" marL="0" indent="0" lvl="0">
              <a:lnSpc>
                <a:spcPts val="8578"/>
              </a:lnSpc>
              <a:spcBef>
                <a:spcPct val="0"/>
              </a:spcBef>
            </a:pPr>
            <a:r>
              <a:rPr lang="en-US" sz="7148">
                <a:solidFill>
                  <a:srgbClr val="FEFEFE"/>
                </a:solidFill>
                <a:latin typeface="Linotype Feltpen Medium"/>
              </a:rPr>
              <a:t>firearms</a:t>
            </a:r>
          </a:p>
        </p:txBody>
      </p:sp>
      <p:grpSp>
        <p:nvGrpSpPr>
          <p:cNvPr name="Group 23" id="23"/>
          <p:cNvGrpSpPr/>
          <p:nvPr/>
        </p:nvGrpSpPr>
        <p:grpSpPr>
          <a:xfrm rot="0">
            <a:off x="715781" y="3543803"/>
            <a:ext cx="3284033" cy="185903"/>
            <a:chOff x="0" y="0"/>
            <a:chExt cx="3432550" cy="194310"/>
          </a:xfrm>
        </p:grpSpPr>
        <p:sp>
          <p:nvSpPr>
            <p:cNvPr name="Freeform 24" id="24"/>
            <p:cNvSpPr/>
            <p:nvPr/>
          </p:nvSpPr>
          <p:spPr>
            <a:xfrm flipH="false" flipV="false" rot="0">
              <a:off x="61408" y="41910"/>
              <a:ext cx="3311309" cy="116840"/>
            </a:xfrm>
            <a:custGeom>
              <a:avLst/>
              <a:gdLst/>
              <a:ahLst/>
              <a:cxnLst/>
              <a:rect r="r" b="b" t="t" l="l"/>
              <a:pathLst>
                <a:path h="116840" w="3311309">
                  <a:moveTo>
                    <a:pt x="40939" y="31750"/>
                  </a:moveTo>
                  <a:cubicBezTo>
                    <a:pt x="1905223" y="34290"/>
                    <a:pt x="2051657" y="19050"/>
                    <a:pt x="2262649" y="13970"/>
                  </a:cubicBezTo>
                  <a:cubicBezTo>
                    <a:pt x="2489386" y="8890"/>
                    <a:pt x="2779106" y="5080"/>
                    <a:pt x="2966479" y="8890"/>
                  </a:cubicBezTo>
                  <a:cubicBezTo>
                    <a:pt x="3092444" y="11430"/>
                    <a:pt x="3235730" y="0"/>
                    <a:pt x="3281392" y="25400"/>
                  </a:cubicBezTo>
                  <a:cubicBezTo>
                    <a:pt x="3301861" y="36830"/>
                    <a:pt x="3309734" y="57150"/>
                    <a:pt x="3308159" y="69850"/>
                  </a:cubicBezTo>
                  <a:cubicBezTo>
                    <a:pt x="3306585" y="81280"/>
                    <a:pt x="3290839" y="95250"/>
                    <a:pt x="3276668" y="99060"/>
                  </a:cubicBezTo>
                  <a:cubicBezTo>
                    <a:pt x="3260922" y="102870"/>
                    <a:pt x="3229431" y="96520"/>
                    <a:pt x="3218409" y="86360"/>
                  </a:cubicBezTo>
                  <a:cubicBezTo>
                    <a:pt x="3208962" y="77470"/>
                    <a:pt x="3204238" y="58420"/>
                    <a:pt x="3210536" y="48260"/>
                  </a:cubicBezTo>
                  <a:cubicBezTo>
                    <a:pt x="3216835" y="36830"/>
                    <a:pt x="3245177" y="21590"/>
                    <a:pt x="3260922" y="21590"/>
                  </a:cubicBezTo>
                  <a:cubicBezTo>
                    <a:pt x="3275093" y="21590"/>
                    <a:pt x="3293988" y="31750"/>
                    <a:pt x="3301861" y="40640"/>
                  </a:cubicBezTo>
                  <a:cubicBezTo>
                    <a:pt x="3308159" y="48260"/>
                    <a:pt x="3311309" y="57150"/>
                    <a:pt x="3308159" y="66040"/>
                  </a:cubicBezTo>
                  <a:cubicBezTo>
                    <a:pt x="3303436" y="77470"/>
                    <a:pt x="3290839" y="95250"/>
                    <a:pt x="3267221" y="101600"/>
                  </a:cubicBezTo>
                  <a:cubicBezTo>
                    <a:pt x="3215260" y="116840"/>
                    <a:pt x="3071975" y="78740"/>
                    <a:pt x="2963330" y="72390"/>
                  </a:cubicBezTo>
                  <a:cubicBezTo>
                    <a:pt x="2838939" y="64770"/>
                    <a:pt x="2752338" y="64770"/>
                    <a:pt x="2561816" y="64770"/>
                  </a:cubicBezTo>
                  <a:cubicBezTo>
                    <a:pt x="2100469" y="63500"/>
                    <a:pt x="510159" y="100330"/>
                    <a:pt x="182649" y="96520"/>
                  </a:cubicBezTo>
                  <a:cubicBezTo>
                    <a:pt x="97623" y="95250"/>
                    <a:pt x="48812" y="104140"/>
                    <a:pt x="22044" y="90170"/>
                  </a:cubicBezTo>
                  <a:cubicBezTo>
                    <a:pt x="7873" y="82550"/>
                    <a:pt x="0" y="67310"/>
                    <a:pt x="1575" y="58420"/>
                  </a:cubicBezTo>
                  <a:cubicBezTo>
                    <a:pt x="4724" y="48260"/>
                    <a:pt x="40939" y="31750"/>
                    <a:pt x="40939" y="31750"/>
                  </a:cubicBezTo>
                </a:path>
              </a:pathLst>
            </a:custGeom>
            <a:solidFill>
              <a:srgbClr val="00AEEF"/>
            </a:solidFill>
            <a:ln cap="sq">
              <a:noFill/>
              <a:prstDash val="solid"/>
              <a:miter/>
            </a:ln>
          </p:spPr>
        </p:sp>
      </p:grpSp>
      <p:grpSp>
        <p:nvGrpSpPr>
          <p:cNvPr name="Group 25" id="25"/>
          <p:cNvGrpSpPr/>
          <p:nvPr/>
        </p:nvGrpSpPr>
        <p:grpSpPr>
          <a:xfrm rot="0">
            <a:off x="715781" y="9258300"/>
            <a:ext cx="3030966" cy="502728"/>
            <a:chOff x="0" y="0"/>
            <a:chExt cx="4041288" cy="670304"/>
          </a:xfrm>
        </p:grpSpPr>
        <p:sp>
          <p:nvSpPr>
            <p:cNvPr name="Freeform 26" id="26"/>
            <p:cNvSpPr/>
            <p:nvPr/>
          </p:nvSpPr>
          <p:spPr>
            <a:xfrm flipH="false" flipV="false" rot="0">
              <a:off x="0" y="72327"/>
              <a:ext cx="598442" cy="525649"/>
            </a:xfrm>
            <a:custGeom>
              <a:avLst/>
              <a:gdLst/>
              <a:ahLst/>
              <a:cxnLst/>
              <a:rect r="r" b="b" t="t" l="l"/>
              <a:pathLst>
                <a:path h="525649" w="598442">
                  <a:moveTo>
                    <a:pt x="0" y="0"/>
                  </a:moveTo>
                  <a:lnTo>
                    <a:pt x="598442" y="0"/>
                  </a:lnTo>
                  <a:lnTo>
                    <a:pt x="598442" y="525649"/>
                  </a:lnTo>
                  <a:lnTo>
                    <a:pt x="0" y="525649"/>
                  </a:lnTo>
                  <a:lnTo>
                    <a:pt x="0" y="0"/>
                  </a:lnTo>
                  <a:close/>
                </a:path>
              </a:pathLst>
            </a:custGeom>
            <a:blipFill>
              <a:blip r:embed="rId15"/>
              <a:stretch>
                <a:fillRect l="-142435" t="-22340" r="-155867" b="-274438"/>
              </a:stretch>
            </a:blipFill>
          </p:spPr>
        </p:sp>
        <p:sp>
          <p:nvSpPr>
            <p:cNvPr name="Freeform 27" id="27"/>
            <p:cNvSpPr/>
            <p:nvPr/>
          </p:nvSpPr>
          <p:spPr>
            <a:xfrm flipH="false" flipV="false" rot="0">
              <a:off x="569420" y="0"/>
              <a:ext cx="3471868" cy="670304"/>
            </a:xfrm>
            <a:custGeom>
              <a:avLst/>
              <a:gdLst/>
              <a:ahLst/>
              <a:cxnLst/>
              <a:rect r="r" b="b" t="t" l="l"/>
              <a:pathLst>
                <a:path h="670304" w="3471868">
                  <a:moveTo>
                    <a:pt x="0" y="0"/>
                  </a:moveTo>
                  <a:lnTo>
                    <a:pt x="3471868" y="0"/>
                  </a:lnTo>
                  <a:lnTo>
                    <a:pt x="3471868" y="670304"/>
                  </a:lnTo>
                  <a:lnTo>
                    <a:pt x="0" y="670304"/>
                  </a:lnTo>
                  <a:lnTo>
                    <a:pt x="0" y="0"/>
                  </a:lnTo>
                  <a:close/>
                </a:path>
              </a:pathLst>
            </a:custGeom>
            <a:blipFill>
              <a:blip r:embed="rId16"/>
              <a:stretch>
                <a:fillRect l="-33517" t="-218800" r="-23449" b="-392589"/>
              </a:stretch>
            </a:blipFill>
          </p:spPr>
        </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5271FF"/>
        </a:solidFill>
      </p:bgPr>
    </p:bg>
    <p:spTree>
      <p:nvGrpSpPr>
        <p:cNvPr id="1" name=""/>
        <p:cNvGrpSpPr/>
        <p:nvPr/>
      </p:nvGrpSpPr>
      <p:grpSpPr>
        <a:xfrm>
          <a:off x="0" y="0"/>
          <a:ext cx="0" cy="0"/>
          <a:chOff x="0" y="0"/>
          <a:chExt cx="0" cy="0"/>
        </a:xfrm>
      </p:grpSpPr>
      <p:grpSp>
        <p:nvGrpSpPr>
          <p:cNvPr name="Group 2" id="2"/>
          <p:cNvGrpSpPr/>
          <p:nvPr/>
        </p:nvGrpSpPr>
        <p:grpSpPr>
          <a:xfrm rot="0">
            <a:off x="433392" y="414922"/>
            <a:ext cx="17421215" cy="9457156"/>
            <a:chOff x="0" y="0"/>
            <a:chExt cx="843502" cy="457898"/>
          </a:xfrm>
        </p:grpSpPr>
        <p:sp>
          <p:nvSpPr>
            <p:cNvPr name="Freeform 3" id="3"/>
            <p:cNvSpPr/>
            <p:nvPr/>
          </p:nvSpPr>
          <p:spPr>
            <a:xfrm flipH="false" flipV="false" rot="0">
              <a:off x="0" y="0"/>
              <a:ext cx="843502" cy="457898"/>
            </a:xfrm>
            <a:custGeom>
              <a:avLst/>
              <a:gdLst/>
              <a:ahLst/>
              <a:cxnLst/>
              <a:rect r="r" b="b" t="t" l="l"/>
              <a:pathLst>
                <a:path h="457898" w="843502">
                  <a:moveTo>
                    <a:pt x="0" y="0"/>
                  </a:moveTo>
                  <a:lnTo>
                    <a:pt x="843502" y="0"/>
                  </a:lnTo>
                  <a:lnTo>
                    <a:pt x="843502" y="457898"/>
                  </a:lnTo>
                  <a:lnTo>
                    <a:pt x="0" y="457898"/>
                  </a:lnTo>
                  <a:close/>
                </a:path>
              </a:pathLst>
            </a:custGeom>
            <a:solidFill>
              <a:srgbClr val="FFFFFF"/>
            </a:solidFill>
          </p:spPr>
        </p:sp>
        <p:sp>
          <p:nvSpPr>
            <p:cNvPr name="TextBox 4" id="4"/>
            <p:cNvSpPr txBox="true"/>
            <p:nvPr/>
          </p:nvSpPr>
          <p:spPr>
            <a:xfrm>
              <a:off x="0" y="-28575"/>
              <a:ext cx="843502" cy="486473"/>
            </a:xfrm>
            <a:prstGeom prst="rect">
              <a:avLst/>
            </a:prstGeom>
          </p:spPr>
          <p:txBody>
            <a:bodyPr anchor="ctr" rtlCol="false" tIns="50800" lIns="50800" bIns="50800" rIns="50800"/>
            <a:lstStyle/>
            <a:p>
              <a:pPr algn="ctr">
                <a:lnSpc>
                  <a:spcPts val="2411"/>
                </a:lnSpc>
              </a:pPr>
            </a:p>
          </p:txBody>
        </p:sp>
      </p:grpSp>
      <p:sp>
        <p:nvSpPr>
          <p:cNvPr name="TextBox 5" id="5"/>
          <p:cNvSpPr txBox="true"/>
          <p:nvPr/>
        </p:nvSpPr>
        <p:spPr>
          <a:xfrm rot="0">
            <a:off x="1556305" y="1425568"/>
            <a:ext cx="15175390" cy="7331089"/>
          </a:xfrm>
          <a:prstGeom prst="rect">
            <a:avLst/>
          </a:prstGeom>
        </p:spPr>
        <p:txBody>
          <a:bodyPr anchor="t" rtlCol="false" tIns="0" lIns="0" bIns="0" rIns="0">
            <a:spAutoFit/>
          </a:bodyPr>
          <a:lstStyle/>
          <a:p>
            <a:pPr>
              <a:lnSpc>
                <a:spcPts val="6093"/>
              </a:lnSpc>
            </a:pPr>
            <a:r>
              <a:rPr lang="en-US" sz="4994" spc="339">
                <a:solidFill>
                  <a:srgbClr val="000000"/>
                </a:solidFill>
                <a:latin typeface="Avenir"/>
              </a:rPr>
              <a:t>NEXT SESSION OBJECTIVES:</a:t>
            </a:r>
          </a:p>
          <a:p>
            <a:pPr>
              <a:lnSpc>
                <a:spcPts val="3660"/>
              </a:lnSpc>
            </a:pPr>
          </a:p>
          <a:p>
            <a:pPr marL="1078327" indent="-539163" lvl="1">
              <a:lnSpc>
                <a:spcPts val="6093"/>
              </a:lnSpc>
              <a:buFont typeface="Arial"/>
              <a:buChar char="•"/>
            </a:pPr>
            <a:r>
              <a:rPr lang="en-US" sz="4994">
                <a:solidFill>
                  <a:srgbClr val="000000"/>
                </a:solidFill>
                <a:latin typeface="Avenir"/>
              </a:rPr>
              <a:t>Effective communication for connecting with person in crisis.</a:t>
            </a:r>
          </a:p>
          <a:p>
            <a:pPr>
              <a:lnSpc>
                <a:spcPts val="2440"/>
              </a:lnSpc>
            </a:pPr>
          </a:p>
          <a:p>
            <a:pPr marL="1078327" indent="-539163" lvl="1">
              <a:lnSpc>
                <a:spcPts val="6093"/>
              </a:lnSpc>
              <a:buFont typeface="Arial"/>
              <a:buChar char="•"/>
            </a:pPr>
            <a:r>
              <a:rPr lang="en-US" sz="4994">
                <a:solidFill>
                  <a:srgbClr val="000000"/>
                </a:solidFill>
                <a:latin typeface="Avenir"/>
              </a:rPr>
              <a:t>R</a:t>
            </a:r>
            <a:r>
              <a:rPr lang="en-US" sz="4994">
                <a:solidFill>
                  <a:srgbClr val="000000"/>
                </a:solidFill>
                <a:latin typeface="Avenir"/>
              </a:rPr>
              <a:t>ecognizing how stigma can impact a provider’s ability to respond to a person in crisis hinder prevention.</a:t>
            </a:r>
          </a:p>
          <a:p>
            <a:pPr>
              <a:lnSpc>
                <a:spcPts val="2440"/>
              </a:lnSpc>
            </a:pPr>
          </a:p>
          <a:p>
            <a:pPr marL="1078327" indent="-539163" lvl="1">
              <a:lnSpc>
                <a:spcPts val="6093"/>
              </a:lnSpc>
              <a:buFont typeface="Arial"/>
              <a:buChar char="•"/>
            </a:pPr>
            <a:r>
              <a:rPr lang="en-US" sz="4994">
                <a:solidFill>
                  <a:srgbClr val="000000"/>
                </a:solidFill>
                <a:latin typeface="Avenir"/>
              </a:rPr>
              <a:t>Mastering the </a:t>
            </a:r>
            <a:r>
              <a:rPr lang="en-US" sz="4994">
                <a:solidFill>
                  <a:srgbClr val="000000"/>
                </a:solidFill>
                <a:latin typeface="Avenir"/>
              </a:rPr>
              <a:t>mindful provision of referrals.</a:t>
            </a:r>
          </a:p>
          <a:p>
            <a:pPr>
              <a:lnSpc>
                <a:spcPts val="6093"/>
              </a:lnSpc>
            </a:pPr>
          </a:p>
        </p:txBody>
      </p:sp>
      <p:grpSp>
        <p:nvGrpSpPr>
          <p:cNvPr name="Group 6" id="6"/>
          <p:cNvGrpSpPr/>
          <p:nvPr/>
        </p:nvGrpSpPr>
        <p:grpSpPr>
          <a:xfrm rot="0">
            <a:off x="13965077" y="8503423"/>
            <a:ext cx="3116170" cy="754877"/>
            <a:chOff x="0" y="0"/>
            <a:chExt cx="4154893" cy="1006502"/>
          </a:xfrm>
        </p:grpSpPr>
        <p:sp>
          <p:nvSpPr>
            <p:cNvPr name="Freeform 7" id="7"/>
            <p:cNvSpPr/>
            <p:nvPr/>
          </p:nvSpPr>
          <p:spPr>
            <a:xfrm flipH="false" flipV="false" rot="0">
              <a:off x="561593" y="0"/>
              <a:ext cx="3593300" cy="1006502"/>
            </a:xfrm>
            <a:custGeom>
              <a:avLst/>
              <a:gdLst/>
              <a:ahLst/>
              <a:cxnLst/>
              <a:rect r="r" b="b" t="t" l="l"/>
              <a:pathLst>
                <a:path h="1006502" w="3593300">
                  <a:moveTo>
                    <a:pt x="0" y="0"/>
                  </a:moveTo>
                  <a:lnTo>
                    <a:pt x="3593300" y="0"/>
                  </a:lnTo>
                  <a:lnTo>
                    <a:pt x="3593300" y="1006502"/>
                  </a:lnTo>
                  <a:lnTo>
                    <a:pt x="0" y="1006502"/>
                  </a:lnTo>
                  <a:lnTo>
                    <a:pt x="0" y="0"/>
                  </a:lnTo>
                  <a:close/>
                </a:path>
              </a:pathLst>
            </a:custGeom>
            <a:blipFill>
              <a:blip r:embed="rId2"/>
              <a:stretch>
                <a:fillRect l="-21726" t="0" r="-4994" b="-282543"/>
              </a:stretch>
            </a:blipFill>
          </p:spPr>
        </p:sp>
        <p:sp>
          <p:nvSpPr>
            <p:cNvPr name="Freeform 8" id="8"/>
            <p:cNvSpPr/>
            <p:nvPr/>
          </p:nvSpPr>
          <p:spPr>
            <a:xfrm flipH="false" flipV="false" rot="0">
              <a:off x="0" y="203034"/>
              <a:ext cx="443475" cy="595326"/>
            </a:xfrm>
            <a:custGeom>
              <a:avLst/>
              <a:gdLst/>
              <a:ahLst/>
              <a:cxnLst/>
              <a:rect r="r" b="b" t="t" l="l"/>
              <a:pathLst>
                <a:path h="595326" w="443475">
                  <a:moveTo>
                    <a:pt x="0" y="0"/>
                  </a:moveTo>
                  <a:lnTo>
                    <a:pt x="443475" y="0"/>
                  </a:lnTo>
                  <a:lnTo>
                    <a:pt x="443475" y="595325"/>
                  </a:lnTo>
                  <a:lnTo>
                    <a:pt x="0" y="595325"/>
                  </a:lnTo>
                  <a:lnTo>
                    <a:pt x="0" y="0"/>
                  </a:lnTo>
                  <a:close/>
                </a:path>
              </a:pathLst>
            </a:custGeom>
            <a:blipFill>
              <a:blip r:embed="rId3"/>
              <a:stretch>
                <a:fillRect l="-24099" t="0" r="-213117" b="-151202"/>
              </a:stretch>
            </a:blipFill>
          </p:spPr>
        </p:sp>
        <p:sp>
          <p:nvSpPr>
            <p:cNvPr name="Freeform 9" id="9"/>
            <p:cNvSpPr/>
            <p:nvPr/>
          </p:nvSpPr>
          <p:spPr>
            <a:xfrm flipH="false" flipV="false" rot="0">
              <a:off x="157707" y="293290"/>
              <a:ext cx="443475" cy="595326"/>
            </a:xfrm>
            <a:custGeom>
              <a:avLst/>
              <a:gdLst/>
              <a:ahLst/>
              <a:cxnLst/>
              <a:rect r="r" b="b" t="t" l="l"/>
              <a:pathLst>
                <a:path h="595326" w="443475">
                  <a:moveTo>
                    <a:pt x="0" y="0"/>
                  </a:moveTo>
                  <a:lnTo>
                    <a:pt x="443475" y="0"/>
                  </a:lnTo>
                  <a:lnTo>
                    <a:pt x="443475" y="595326"/>
                  </a:lnTo>
                  <a:lnTo>
                    <a:pt x="0" y="595326"/>
                  </a:lnTo>
                  <a:lnTo>
                    <a:pt x="0" y="0"/>
                  </a:lnTo>
                  <a:close/>
                </a:path>
              </a:pathLst>
            </a:custGeom>
            <a:blipFill>
              <a:blip r:embed="rId4"/>
              <a:stretch>
                <a:fillRect l="-204421" t="-140732" r="-32796" b="-10470"/>
              </a:stretch>
            </a:blipFill>
          </p:spPr>
        </p:sp>
      </p:gr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595465" y="2902102"/>
            <a:ext cx="9011031" cy="5839583"/>
            <a:chOff x="0" y="0"/>
            <a:chExt cx="12014708" cy="7786111"/>
          </a:xfrm>
        </p:grpSpPr>
        <p:sp>
          <p:nvSpPr>
            <p:cNvPr name="Freeform 3" id="3"/>
            <p:cNvSpPr/>
            <p:nvPr/>
          </p:nvSpPr>
          <p:spPr>
            <a:xfrm flipH="false" flipV="false" rot="0">
              <a:off x="1985956" y="0"/>
              <a:ext cx="6715855" cy="7786111"/>
            </a:xfrm>
            <a:custGeom>
              <a:avLst/>
              <a:gdLst/>
              <a:ahLst/>
              <a:cxnLst/>
              <a:rect r="r" b="b" t="t" l="l"/>
              <a:pathLst>
                <a:path h="7786111" w="6715855">
                  <a:moveTo>
                    <a:pt x="0" y="0"/>
                  </a:moveTo>
                  <a:lnTo>
                    <a:pt x="6715855" y="0"/>
                  </a:lnTo>
                  <a:lnTo>
                    <a:pt x="6715855" y="7786111"/>
                  </a:lnTo>
                  <a:lnTo>
                    <a:pt x="0" y="7786111"/>
                  </a:lnTo>
                  <a:lnTo>
                    <a:pt x="0" y="0"/>
                  </a:lnTo>
                  <a:close/>
                </a:path>
              </a:pathLst>
            </a:custGeom>
            <a:blipFill>
              <a:blip r:embed="rId2"/>
              <a:stretch>
                <a:fillRect l="0" t="0" r="0" b="0"/>
              </a:stretch>
            </a:blipFill>
          </p:spPr>
        </p:sp>
        <p:sp>
          <p:nvSpPr>
            <p:cNvPr name="Freeform 4" id="4"/>
            <p:cNvSpPr/>
            <p:nvPr/>
          </p:nvSpPr>
          <p:spPr>
            <a:xfrm flipH="false" flipV="false" rot="0">
              <a:off x="0" y="5478746"/>
              <a:ext cx="12014708" cy="2015891"/>
            </a:xfrm>
            <a:custGeom>
              <a:avLst/>
              <a:gdLst/>
              <a:ahLst/>
              <a:cxnLst/>
              <a:rect r="r" b="b" t="t" l="l"/>
              <a:pathLst>
                <a:path h="2015891" w="12014708">
                  <a:moveTo>
                    <a:pt x="0" y="0"/>
                  </a:moveTo>
                  <a:lnTo>
                    <a:pt x="12014708" y="0"/>
                  </a:lnTo>
                  <a:lnTo>
                    <a:pt x="12014708" y="2015891"/>
                  </a:lnTo>
                  <a:lnTo>
                    <a:pt x="0" y="2015891"/>
                  </a:lnTo>
                  <a:lnTo>
                    <a:pt x="0" y="0"/>
                  </a:lnTo>
                  <a:close/>
                </a:path>
              </a:pathLst>
            </a:custGeom>
            <a:blipFill>
              <a:blip r:embed="rId3"/>
              <a:stretch>
                <a:fillRect l="0" t="0" r="0" b="0"/>
              </a:stretch>
            </a:blipFill>
          </p:spPr>
        </p:sp>
      </p:grpSp>
      <p:sp>
        <p:nvSpPr>
          <p:cNvPr name="TextBox 5" id="5"/>
          <p:cNvSpPr txBox="true"/>
          <p:nvPr/>
        </p:nvSpPr>
        <p:spPr>
          <a:xfrm rot="0">
            <a:off x="11766478" y="5038725"/>
            <a:ext cx="5970939" cy="500901"/>
          </a:xfrm>
          <a:prstGeom prst="rect">
            <a:avLst/>
          </a:prstGeom>
        </p:spPr>
        <p:txBody>
          <a:bodyPr anchor="t" rtlCol="false" tIns="0" lIns="0" bIns="0" rIns="0">
            <a:spAutoFit/>
          </a:bodyPr>
          <a:lstStyle/>
          <a:p>
            <a:pPr algn="ctr">
              <a:lnSpc>
                <a:spcPts val="3659"/>
              </a:lnSpc>
            </a:pPr>
            <a:r>
              <a:rPr lang="en-US" sz="2613" spc="78">
                <a:solidFill>
                  <a:srgbClr val="5271FF"/>
                </a:solidFill>
                <a:latin typeface="Avenir Bold"/>
              </a:rPr>
              <a:t>SAMARITANS’ RESOURCE HUB</a:t>
            </a:r>
          </a:p>
        </p:txBody>
      </p:sp>
      <p:sp>
        <p:nvSpPr>
          <p:cNvPr name="TextBox 6" id="6"/>
          <p:cNvSpPr txBox="true"/>
          <p:nvPr/>
        </p:nvSpPr>
        <p:spPr>
          <a:xfrm rot="0">
            <a:off x="12218519" y="5396476"/>
            <a:ext cx="5066857" cy="698434"/>
          </a:xfrm>
          <a:prstGeom prst="rect">
            <a:avLst/>
          </a:prstGeom>
        </p:spPr>
        <p:txBody>
          <a:bodyPr anchor="t" rtlCol="false" tIns="0" lIns="0" bIns="0" rIns="0">
            <a:spAutoFit/>
          </a:bodyPr>
          <a:lstStyle/>
          <a:p>
            <a:pPr algn="ctr">
              <a:lnSpc>
                <a:spcPts val="5101"/>
              </a:lnSpc>
              <a:spcBef>
                <a:spcPct val="0"/>
              </a:spcBef>
            </a:pPr>
            <a:r>
              <a:rPr lang="en-US" sz="3644" u="sng">
                <a:solidFill>
                  <a:srgbClr val="000000"/>
                </a:solidFill>
                <a:latin typeface="Avenir"/>
                <a:hlinkClick r:id="rId4" tooltip="http://bit.ly/SamsResourceHub"/>
              </a:rPr>
              <a:t>bit.ly/SamsResourceHub</a:t>
            </a:r>
          </a:p>
        </p:txBody>
      </p:sp>
      <p:grpSp>
        <p:nvGrpSpPr>
          <p:cNvPr name="Group 7" id="7"/>
          <p:cNvGrpSpPr/>
          <p:nvPr/>
        </p:nvGrpSpPr>
        <p:grpSpPr>
          <a:xfrm rot="0">
            <a:off x="-364025" y="9311067"/>
            <a:ext cx="18930011" cy="2518983"/>
            <a:chOff x="0" y="0"/>
            <a:chExt cx="4985682" cy="663436"/>
          </a:xfrm>
        </p:grpSpPr>
        <p:sp>
          <p:nvSpPr>
            <p:cNvPr name="Freeform 8" id="8"/>
            <p:cNvSpPr/>
            <p:nvPr/>
          </p:nvSpPr>
          <p:spPr>
            <a:xfrm flipH="false" flipV="false" rot="0">
              <a:off x="0" y="0"/>
              <a:ext cx="4985682" cy="663436"/>
            </a:xfrm>
            <a:custGeom>
              <a:avLst/>
              <a:gdLst/>
              <a:ahLst/>
              <a:cxnLst/>
              <a:rect r="r" b="b" t="t" l="l"/>
              <a:pathLst>
                <a:path h="663436" w="4985682">
                  <a:moveTo>
                    <a:pt x="0" y="0"/>
                  </a:moveTo>
                  <a:lnTo>
                    <a:pt x="4985682" y="0"/>
                  </a:lnTo>
                  <a:lnTo>
                    <a:pt x="4985682" y="663436"/>
                  </a:lnTo>
                  <a:lnTo>
                    <a:pt x="0" y="663436"/>
                  </a:lnTo>
                  <a:close/>
                </a:path>
              </a:pathLst>
            </a:custGeom>
            <a:solidFill>
              <a:srgbClr val="5271FF"/>
            </a:solidFill>
          </p:spPr>
        </p:sp>
        <p:sp>
          <p:nvSpPr>
            <p:cNvPr name="TextBox 9" id="9"/>
            <p:cNvSpPr txBox="true"/>
            <p:nvPr/>
          </p:nvSpPr>
          <p:spPr>
            <a:xfrm>
              <a:off x="0" y="-104775"/>
              <a:ext cx="4985682" cy="768211"/>
            </a:xfrm>
            <a:prstGeom prst="rect">
              <a:avLst/>
            </a:prstGeom>
          </p:spPr>
          <p:txBody>
            <a:bodyPr anchor="ctr" rtlCol="false" tIns="50800" lIns="50800" bIns="50800" rIns="50800"/>
            <a:lstStyle/>
            <a:p>
              <a:pPr algn="ctr">
                <a:lnSpc>
                  <a:spcPts val="3330"/>
                </a:lnSpc>
              </a:pPr>
            </a:p>
          </p:txBody>
        </p:sp>
      </p:grpSp>
      <p:sp>
        <p:nvSpPr>
          <p:cNvPr name="Freeform 10" id="10"/>
          <p:cNvSpPr/>
          <p:nvPr/>
        </p:nvSpPr>
        <p:spPr>
          <a:xfrm flipH="false" flipV="false" rot="-716797">
            <a:off x="529457" y="538909"/>
            <a:ext cx="5585233" cy="3616438"/>
          </a:xfrm>
          <a:custGeom>
            <a:avLst/>
            <a:gdLst/>
            <a:ahLst/>
            <a:cxnLst/>
            <a:rect r="r" b="b" t="t" l="l"/>
            <a:pathLst>
              <a:path h="3616438" w="5585233">
                <a:moveTo>
                  <a:pt x="0" y="0"/>
                </a:moveTo>
                <a:lnTo>
                  <a:pt x="5585233" y="0"/>
                </a:lnTo>
                <a:lnTo>
                  <a:pt x="5585233" y="3616438"/>
                </a:lnTo>
                <a:lnTo>
                  <a:pt x="0" y="36164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680714">
            <a:off x="1057079" y="1687290"/>
            <a:ext cx="4515449" cy="1782613"/>
          </a:xfrm>
          <a:prstGeom prst="rect">
            <a:avLst/>
          </a:prstGeom>
        </p:spPr>
        <p:txBody>
          <a:bodyPr anchor="t" rtlCol="false" tIns="0" lIns="0" bIns="0" rIns="0">
            <a:spAutoFit/>
          </a:bodyPr>
          <a:lstStyle/>
          <a:p>
            <a:pPr algn="ctr">
              <a:lnSpc>
                <a:spcPts val="4515"/>
              </a:lnSpc>
              <a:spcBef>
                <a:spcPct val="0"/>
              </a:spcBef>
            </a:pPr>
            <a:r>
              <a:rPr lang="en-US" sz="3763" spc="297">
                <a:solidFill>
                  <a:srgbClr val="FFFFFF"/>
                </a:solidFill>
                <a:latin typeface="Avenir Bold"/>
              </a:rPr>
              <a:t>THANK YOU FOR PARTICIPATING TODAY!</a:t>
            </a:r>
          </a:p>
        </p:txBody>
      </p:sp>
      <p:grpSp>
        <p:nvGrpSpPr>
          <p:cNvPr name="Group 12" id="12"/>
          <p:cNvGrpSpPr/>
          <p:nvPr/>
        </p:nvGrpSpPr>
        <p:grpSpPr>
          <a:xfrm rot="0">
            <a:off x="11766478" y="377481"/>
            <a:ext cx="5996266" cy="4477031"/>
            <a:chOff x="0" y="0"/>
            <a:chExt cx="7995021" cy="5969375"/>
          </a:xfrm>
        </p:grpSpPr>
        <p:sp>
          <p:nvSpPr>
            <p:cNvPr name="Freeform 13" id="13"/>
            <p:cNvSpPr/>
            <p:nvPr/>
          </p:nvSpPr>
          <p:spPr>
            <a:xfrm flipH="false" flipV="false" rot="0">
              <a:off x="5914720" y="254457"/>
              <a:ext cx="2023883" cy="3257759"/>
            </a:xfrm>
            <a:custGeom>
              <a:avLst/>
              <a:gdLst/>
              <a:ahLst/>
              <a:cxnLst/>
              <a:rect r="r" b="b" t="t" l="l"/>
              <a:pathLst>
                <a:path h="3257759" w="2023883">
                  <a:moveTo>
                    <a:pt x="0" y="0"/>
                  </a:moveTo>
                  <a:lnTo>
                    <a:pt x="2023882" y="0"/>
                  </a:lnTo>
                  <a:lnTo>
                    <a:pt x="2023882" y="3257759"/>
                  </a:lnTo>
                  <a:lnTo>
                    <a:pt x="0" y="3257759"/>
                  </a:lnTo>
                  <a:lnTo>
                    <a:pt x="0" y="0"/>
                  </a:lnTo>
                  <a:close/>
                </a:path>
              </a:pathLst>
            </a:custGeom>
            <a:blipFill>
              <a:blip r:embed="rId7">
                <a:alphaModFix amt="63000"/>
              </a:blip>
              <a:stretch>
                <a:fillRect l="0" t="0" r="0" b="0"/>
              </a:stretch>
            </a:blipFill>
          </p:spPr>
        </p:sp>
        <p:sp>
          <p:nvSpPr>
            <p:cNvPr name="Freeform 14" id="14"/>
            <p:cNvSpPr/>
            <p:nvPr/>
          </p:nvSpPr>
          <p:spPr>
            <a:xfrm flipH="false" flipV="false" rot="0">
              <a:off x="3822978" y="3043778"/>
              <a:ext cx="2337850" cy="1627728"/>
            </a:xfrm>
            <a:custGeom>
              <a:avLst/>
              <a:gdLst/>
              <a:ahLst/>
              <a:cxnLst/>
              <a:rect r="r" b="b" t="t" l="l"/>
              <a:pathLst>
                <a:path h="1627728" w="2337850">
                  <a:moveTo>
                    <a:pt x="0" y="0"/>
                  </a:moveTo>
                  <a:lnTo>
                    <a:pt x="2337850" y="0"/>
                  </a:lnTo>
                  <a:lnTo>
                    <a:pt x="2337850" y="1627728"/>
                  </a:lnTo>
                  <a:lnTo>
                    <a:pt x="0" y="162772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0">
              <a:off x="3822978" y="3249855"/>
              <a:ext cx="2337850" cy="1633714"/>
            </a:xfrm>
            <a:custGeom>
              <a:avLst/>
              <a:gdLst/>
              <a:ahLst/>
              <a:cxnLst/>
              <a:rect r="r" b="b" t="t" l="l"/>
              <a:pathLst>
                <a:path h="1633714" w="2337850">
                  <a:moveTo>
                    <a:pt x="0" y="0"/>
                  </a:moveTo>
                  <a:lnTo>
                    <a:pt x="2337850" y="0"/>
                  </a:lnTo>
                  <a:lnTo>
                    <a:pt x="2337850" y="1633714"/>
                  </a:lnTo>
                  <a:lnTo>
                    <a:pt x="0" y="1633714"/>
                  </a:lnTo>
                  <a:lnTo>
                    <a:pt x="0" y="0"/>
                  </a:lnTo>
                  <a:close/>
                </a:path>
              </a:pathLst>
            </a:custGeom>
            <a:blipFill>
              <a:blip r:embed="rId10"/>
              <a:stretch>
                <a:fillRect l="-32730" t="-20173" r="-29354" b="-9259"/>
              </a:stretch>
            </a:blipFill>
          </p:spPr>
        </p:sp>
        <p:sp>
          <p:nvSpPr>
            <p:cNvPr name="TextBox 16" id="16"/>
            <p:cNvSpPr txBox="true"/>
            <p:nvPr/>
          </p:nvSpPr>
          <p:spPr>
            <a:xfrm rot="0">
              <a:off x="4398462" y="3105856"/>
              <a:ext cx="795915" cy="78721"/>
            </a:xfrm>
            <a:prstGeom prst="rect">
              <a:avLst/>
            </a:prstGeom>
          </p:spPr>
          <p:txBody>
            <a:bodyPr anchor="t" rtlCol="false" tIns="0" lIns="0" bIns="0" rIns="0">
              <a:spAutoFit/>
            </a:bodyPr>
            <a:lstStyle/>
            <a:p>
              <a:pPr algn="ctr">
                <a:lnSpc>
                  <a:spcPts val="504"/>
                </a:lnSpc>
              </a:pPr>
              <a:r>
                <a:rPr lang="en-US" sz="360">
                  <a:solidFill>
                    <a:srgbClr val="010101"/>
                  </a:solidFill>
                  <a:latin typeface="Canva Sans"/>
                </a:rPr>
                <a:t>bit.ly/SamsResourceHub</a:t>
              </a:r>
            </a:p>
          </p:txBody>
        </p:sp>
        <p:sp>
          <p:nvSpPr>
            <p:cNvPr name="Freeform 17" id="17"/>
            <p:cNvSpPr/>
            <p:nvPr/>
          </p:nvSpPr>
          <p:spPr>
            <a:xfrm flipH="false" flipV="false" rot="0">
              <a:off x="0" y="842568"/>
              <a:ext cx="7995021" cy="5126807"/>
            </a:xfrm>
            <a:custGeom>
              <a:avLst/>
              <a:gdLst/>
              <a:ahLst/>
              <a:cxnLst/>
              <a:rect r="r" b="b" t="t" l="l"/>
              <a:pathLst>
                <a:path h="5126807" w="7995021">
                  <a:moveTo>
                    <a:pt x="0" y="0"/>
                  </a:moveTo>
                  <a:lnTo>
                    <a:pt x="7995021" y="0"/>
                  </a:lnTo>
                  <a:lnTo>
                    <a:pt x="7995021" y="5126807"/>
                  </a:lnTo>
                  <a:lnTo>
                    <a:pt x="0" y="5126807"/>
                  </a:lnTo>
                  <a:lnTo>
                    <a:pt x="0" y="0"/>
                  </a:lnTo>
                  <a:close/>
                </a:path>
              </a:pathLst>
            </a:custGeom>
            <a:blipFill>
              <a:blip r:embed="rId11"/>
              <a:stretch>
                <a:fillRect l="0" t="0" r="0" b="0"/>
              </a:stretch>
            </a:blipFill>
          </p:spPr>
        </p:sp>
        <p:sp>
          <p:nvSpPr>
            <p:cNvPr name="Freeform 18" id="18"/>
            <p:cNvSpPr/>
            <p:nvPr/>
          </p:nvSpPr>
          <p:spPr>
            <a:xfrm flipH="false" flipV="false" rot="0">
              <a:off x="1033791" y="1927470"/>
              <a:ext cx="6007950" cy="3042838"/>
            </a:xfrm>
            <a:custGeom>
              <a:avLst/>
              <a:gdLst/>
              <a:ahLst/>
              <a:cxnLst/>
              <a:rect r="r" b="b" t="t" l="l"/>
              <a:pathLst>
                <a:path h="3042838" w="6007950">
                  <a:moveTo>
                    <a:pt x="0" y="0"/>
                  </a:moveTo>
                  <a:lnTo>
                    <a:pt x="6007950" y="0"/>
                  </a:lnTo>
                  <a:lnTo>
                    <a:pt x="6007950" y="3042838"/>
                  </a:lnTo>
                  <a:lnTo>
                    <a:pt x="0" y="3042838"/>
                  </a:lnTo>
                  <a:lnTo>
                    <a:pt x="0" y="0"/>
                  </a:lnTo>
                  <a:close/>
                </a:path>
              </a:pathLst>
            </a:custGeom>
            <a:blipFill>
              <a:blip r:embed="rId12"/>
              <a:stretch>
                <a:fillRect l="-12760" t="-32979" r="0" b="-4565"/>
              </a:stretch>
            </a:blipFill>
          </p:spPr>
        </p:sp>
        <p:grpSp>
          <p:nvGrpSpPr>
            <p:cNvPr name="Group 19" id="19"/>
            <p:cNvGrpSpPr/>
            <p:nvPr/>
          </p:nvGrpSpPr>
          <p:grpSpPr>
            <a:xfrm rot="0">
              <a:off x="1033791" y="1153605"/>
              <a:ext cx="6208289" cy="821689"/>
              <a:chOff x="0" y="0"/>
              <a:chExt cx="1798982" cy="238102"/>
            </a:xfrm>
          </p:grpSpPr>
          <p:sp>
            <p:nvSpPr>
              <p:cNvPr name="Freeform 20" id="20"/>
              <p:cNvSpPr/>
              <p:nvPr/>
            </p:nvSpPr>
            <p:spPr>
              <a:xfrm flipH="false" flipV="false" rot="0">
                <a:off x="0" y="0"/>
                <a:ext cx="1798981" cy="238102"/>
              </a:xfrm>
              <a:custGeom>
                <a:avLst/>
                <a:gdLst/>
                <a:ahLst/>
                <a:cxnLst/>
                <a:rect r="r" b="b" t="t" l="l"/>
                <a:pathLst>
                  <a:path h="238102" w="1798981">
                    <a:moveTo>
                      <a:pt x="0" y="0"/>
                    </a:moveTo>
                    <a:lnTo>
                      <a:pt x="1798981" y="0"/>
                    </a:lnTo>
                    <a:lnTo>
                      <a:pt x="1798981" y="238102"/>
                    </a:lnTo>
                    <a:lnTo>
                      <a:pt x="0" y="238102"/>
                    </a:lnTo>
                    <a:close/>
                  </a:path>
                </a:pathLst>
              </a:custGeom>
              <a:solidFill>
                <a:srgbClr val="EFEAFF"/>
              </a:solidFill>
            </p:spPr>
          </p:sp>
          <p:sp>
            <p:nvSpPr>
              <p:cNvPr name="TextBox 21" id="21"/>
              <p:cNvSpPr txBox="true"/>
              <p:nvPr/>
            </p:nvSpPr>
            <p:spPr>
              <a:xfrm>
                <a:off x="0" y="9525"/>
                <a:ext cx="1798982" cy="228577"/>
              </a:xfrm>
              <a:prstGeom prst="rect">
                <a:avLst/>
              </a:prstGeom>
            </p:spPr>
            <p:txBody>
              <a:bodyPr anchor="ctr" rtlCol="false" tIns="58922" lIns="58922" bIns="58922" rIns="58922"/>
              <a:lstStyle/>
              <a:p>
                <a:pPr algn="ctr">
                  <a:lnSpc>
                    <a:spcPts val="2640"/>
                  </a:lnSpc>
                </a:pPr>
              </a:p>
            </p:txBody>
          </p:sp>
        </p:grpSp>
        <p:grpSp>
          <p:nvGrpSpPr>
            <p:cNvPr name="Group 22" id="22"/>
            <p:cNvGrpSpPr>
              <a:grpSpLocks noChangeAspect="true"/>
            </p:cNvGrpSpPr>
            <p:nvPr/>
          </p:nvGrpSpPr>
          <p:grpSpPr>
            <a:xfrm rot="0">
              <a:off x="5282873" y="0"/>
              <a:ext cx="1959207" cy="3876627"/>
              <a:chOff x="0" y="0"/>
              <a:chExt cx="2620010" cy="5184140"/>
            </a:xfrm>
          </p:grpSpPr>
          <p:sp>
            <p:nvSpPr>
              <p:cNvPr name="Freeform 23" id="23"/>
              <p:cNvSpPr/>
              <p:nvPr/>
            </p:nvSpPr>
            <p:spPr>
              <a:xfrm flipH="false" flipV="false" rot="0">
                <a:off x="53340" y="25400"/>
                <a:ext cx="2513330" cy="5132070"/>
              </a:xfrm>
              <a:custGeom>
                <a:avLst/>
                <a:gdLst/>
                <a:ahLst/>
                <a:cxnLst/>
                <a:rect r="r" b="b" t="t" l="l"/>
                <a:pathLst>
                  <a:path h="5132070" w="251333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sp>
          <p:sp>
            <p:nvSpPr>
              <p:cNvPr name="Freeform 24" id="24"/>
              <p:cNvSpPr/>
              <p:nvPr/>
            </p:nvSpPr>
            <p:spPr>
              <a:xfrm flipH="false" flipV="false" rot="0">
                <a:off x="185420" y="156210"/>
                <a:ext cx="2251710" cy="4876800"/>
              </a:xfrm>
              <a:custGeom>
                <a:avLst/>
                <a:gdLst/>
                <a:ahLst/>
                <a:cxnLst/>
                <a:rect r="r" b="b" t="t" l="l"/>
                <a:pathLst>
                  <a:path h="4876800" w="225171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13"/>
                <a:stretch>
                  <a:fillRect l="-6433" t="0" r="-6433" b="0"/>
                </a:stretch>
              </a:blipFill>
            </p:spPr>
          </p:sp>
          <p:sp>
            <p:nvSpPr>
              <p:cNvPr name="Freeform 25" id="25"/>
              <p:cNvSpPr/>
              <p:nvPr/>
            </p:nvSpPr>
            <p:spPr>
              <a:xfrm flipH="false" flipV="false" rot="0">
                <a:off x="1121410" y="198120"/>
                <a:ext cx="347980" cy="43180"/>
              </a:xfrm>
              <a:custGeom>
                <a:avLst/>
                <a:gdLst/>
                <a:ahLst/>
                <a:cxnLst/>
                <a:rect r="r" b="b" t="t" l="l"/>
                <a:pathLst>
                  <a:path h="43180" w="3479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p:spPr>
          </p:sp>
          <p:sp>
            <p:nvSpPr>
              <p:cNvPr name="Freeform 26" id="26"/>
              <p:cNvSpPr/>
              <p:nvPr/>
            </p:nvSpPr>
            <p:spPr>
              <a:xfrm flipH="false" flipV="false" rot="0">
                <a:off x="1578312" y="187909"/>
                <a:ext cx="66636" cy="63602"/>
              </a:xfrm>
              <a:custGeom>
                <a:avLst/>
                <a:gdLst/>
                <a:ahLst/>
                <a:cxnLst/>
                <a:rect r="r" b="b" t="t" l="l"/>
                <a:pathLst>
                  <a:path h="63602" w="66636">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2E2E2E"/>
              </a:solidFill>
            </p:spPr>
          </p:sp>
          <p:sp>
            <p:nvSpPr>
              <p:cNvPr name="Freeform 27" id="27"/>
              <p:cNvSpPr/>
              <p:nvPr/>
            </p:nvSpPr>
            <p:spPr>
              <a:xfrm flipH="false" flipV="false" rot="0">
                <a:off x="0" y="685800"/>
                <a:ext cx="27940" cy="213360"/>
              </a:xfrm>
              <a:custGeom>
                <a:avLst/>
                <a:gdLst/>
                <a:ahLst/>
                <a:cxnLst/>
                <a:rect r="r" b="b" t="t" l="l"/>
                <a:pathLst>
                  <a:path h="213360" w="2794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p:spPr>
          </p:sp>
          <p:sp>
            <p:nvSpPr>
              <p:cNvPr name="Freeform 28" id="28"/>
              <p:cNvSpPr/>
              <p:nvPr/>
            </p:nvSpPr>
            <p:spPr>
              <a:xfrm flipH="false" flipV="false" rot="0">
                <a:off x="0" y="1057910"/>
                <a:ext cx="27940" cy="384810"/>
              </a:xfrm>
              <a:custGeom>
                <a:avLst/>
                <a:gdLst/>
                <a:ahLst/>
                <a:cxnLst/>
                <a:rect r="r" b="b" t="t" l="l"/>
                <a:pathLst>
                  <a:path h="384810" w="2794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p:spPr>
          </p:sp>
          <p:sp>
            <p:nvSpPr>
              <p:cNvPr name="Freeform 29" id="29"/>
              <p:cNvSpPr/>
              <p:nvPr/>
            </p:nvSpPr>
            <p:spPr>
              <a:xfrm flipH="false" flipV="false" rot="0">
                <a:off x="0" y="1526540"/>
                <a:ext cx="27940" cy="386080"/>
              </a:xfrm>
              <a:custGeom>
                <a:avLst/>
                <a:gdLst/>
                <a:ahLst/>
                <a:cxnLst/>
                <a:rect r="r" b="b" t="t" l="l"/>
                <a:pathLst>
                  <a:path h="386080" w="2794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p:spPr>
          </p:sp>
          <p:sp>
            <p:nvSpPr>
              <p:cNvPr name="Freeform 30" id="30"/>
              <p:cNvSpPr/>
              <p:nvPr/>
            </p:nvSpPr>
            <p:spPr>
              <a:xfrm flipH="false" flipV="false" rot="0">
                <a:off x="2592070" y="1184910"/>
                <a:ext cx="27940" cy="618490"/>
              </a:xfrm>
              <a:custGeom>
                <a:avLst/>
                <a:gdLst/>
                <a:ahLst/>
                <a:cxnLst/>
                <a:rect r="r" b="b" t="t" l="l"/>
                <a:pathLst>
                  <a:path h="618490" w="2794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555555"/>
              </a:solidFill>
            </p:spPr>
          </p:sp>
          <p:sp>
            <p:nvSpPr>
              <p:cNvPr name="Freeform 31" id="31"/>
              <p:cNvSpPr/>
              <p:nvPr/>
            </p:nvSpPr>
            <p:spPr>
              <a:xfrm flipH="false" flipV="false" rot="0">
                <a:off x="27940" y="0"/>
                <a:ext cx="2564130" cy="5182870"/>
              </a:xfrm>
              <a:custGeom>
                <a:avLst/>
                <a:gdLst/>
                <a:ahLst/>
                <a:cxnLst/>
                <a:rect r="r" b="b" t="t" l="l"/>
                <a:pathLst>
                  <a:path h="5182870" w="256413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p:spPr>
          </p:sp>
        </p:grpSp>
        <p:sp>
          <p:nvSpPr>
            <p:cNvPr name="Freeform 32" id="32"/>
            <p:cNvSpPr/>
            <p:nvPr/>
          </p:nvSpPr>
          <p:spPr>
            <a:xfrm flipH="false" flipV="false" rot="0">
              <a:off x="2316942" y="1238321"/>
              <a:ext cx="2884419" cy="807941"/>
            </a:xfrm>
            <a:custGeom>
              <a:avLst/>
              <a:gdLst/>
              <a:ahLst/>
              <a:cxnLst/>
              <a:rect r="r" b="b" t="t" l="l"/>
              <a:pathLst>
                <a:path h="807941" w="2884419">
                  <a:moveTo>
                    <a:pt x="0" y="0"/>
                  </a:moveTo>
                  <a:lnTo>
                    <a:pt x="2884420" y="0"/>
                  </a:lnTo>
                  <a:lnTo>
                    <a:pt x="2884420" y="807941"/>
                  </a:lnTo>
                  <a:lnTo>
                    <a:pt x="0" y="807941"/>
                  </a:lnTo>
                  <a:lnTo>
                    <a:pt x="0" y="0"/>
                  </a:lnTo>
                  <a:close/>
                </a:path>
              </a:pathLst>
            </a:custGeom>
            <a:blipFill>
              <a:blip r:embed="rId14"/>
              <a:stretch>
                <a:fillRect l="-21726" t="0" r="-4994" b="-282543"/>
              </a:stretch>
            </a:blipFill>
          </p:spPr>
        </p:sp>
        <p:sp>
          <p:nvSpPr>
            <p:cNvPr name="Freeform 33" id="33"/>
            <p:cNvSpPr/>
            <p:nvPr/>
          </p:nvSpPr>
          <p:spPr>
            <a:xfrm flipH="false" flipV="false" rot="0">
              <a:off x="1834361" y="1403351"/>
              <a:ext cx="355987" cy="477881"/>
            </a:xfrm>
            <a:custGeom>
              <a:avLst/>
              <a:gdLst/>
              <a:ahLst/>
              <a:cxnLst/>
              <a:rect r="r" b="b" t="t" l="l"/>
              <a:pathLst>
                <a:path h="477881" w="355987">
                  <a:moveTo>
                    <a:pt x="0" y="0"/>
                  </a:moveTo>
                  <a:lnTo>
                    <a:pt x="355987" y="0"/>
                  </a:lnTo>
                  <a:lnTo>
                    <a:pt x="355987" y="477881"/>
                  </a:lnTo>
                  <a:lnTo>
                    <a:pt x="0" y="477881"/>
                  </a:lnTo>
                  <a:lnTo>
                    <a:pt x="0" y="0"/>
                  </a:lnTo>
                  <a:close/>
                </a:path>
              </a:pathLst>
            </a:custGeom>
            <a:blipFill>
              <a:blip r:embed="rId15"/>
              <a:stretch>
                <a:fillRect l="-24099" t="0" r="-213117" b="-151202"/>
              </a:stretch>
            </a:blipFill>
          </p:spPr>
        </p:sp>
        <p:sp>
          <p:nvSpPr>
            <p:cNvPr name="Freeform 34" id="34"/>
            <p:cNvSpPr/>
            <p:nvPr/>
          </p:nvSpPr>
          <p:spPr>
            <a:xfrm flipH="false" flipV="false" rot="0">
              <a:off x="1960956" y="1475802"/>
              <a:ext cx="355987" cy="477881"/>
            </a:xfrm>
            <a:custGeom>
              <a:avLst/>
              <a:gdLst/>
              <a:ahLst/>
              <a:cxnLst/>
              <a:rect r="r" b="b" t="t" l="l"/>
              <a:pathLst>
                <a:path h="477881" w="355987">
                  <a:moveTo>
                    <a:pt x="0" y="0"/>
                  </a:moveTo>
                  <a:lnTo>
                    <a:pt x="355986" y="0"/>
                  </a:lnTo>
                  <a:lnTo>
                    <a:pt x="355986" y="477880"/>
                  </a:lnTo>
                  <a:lnTo>
                    <a:pt x="0" y="477880"/>
                  </a:lnTo>
                  <a:lnTo>
                    <a:pt x="0" y="0"/>
                  </a:lnTo>
                  <a:close/>
                </a:path>
              </a:pathLst>
            </a:custGeom>
            <a:blipFill>
              <a:blip r:embed="rId16"/>
              <a:stretch>
                <a:fillRect l="-204421" t="-140732" r="-32796" b="-10470"/>
              </a:stretch>
            </a:blip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5271FF"/>
        </a:solidFill>
      </p:bgPr>
    </p:bg>
    <p:spTree>
      <p:nvGrpSpPr>
        <p:cNvPr id="1" name=""/>
        <p:cNvGrpSpPr/>
        <p:nvPr/>
      </p:nvGrpSpPr>
      <p:grpSpPr>
        <a:xfrm>
          <a:off x="0" y="0"/>
          <a:ext cx="0" cy="0"/>
          <a:chOff x="0" y="0"/>
          <a:chExt cx="0" cy="0"/>
        </a:xfrm>
      </p:grpSpPr>
      <p:sp>
        <p:nvSpPr>
          <p:cNvPr name="TextBox 2" id="2"/>
          <p:cNvSpPr txBox="true"/>
          <p:nvPr/>
        </p:nvSpPr>
        <p:spPr>
          <a:xfrm rot="0">
            <a:off x="4995271" y="3285589"/>
            <a:ext cx="8643860" cy="1597646"/>
          </a:xfrm>
          <a:prstGeom prst="rect">
            <a:avLst/>
          </a:prstGeom>
        </p:spPr>
        <p:txBody>
          <a:bodyPr anchor="t" rtlCol="false" tIns="0" lIns="0" bIns="0" rIns="0">
            <a:spAutoFit/>
          </a:bodyPr>
          <a:lstStyle/>
          <a:p>
            <a:pPr algn="l" marL="0" indent="0" lvl="0">
              <a:lnSpc>
                <a:spcPts val="12585"/>
              </a:lnSpc>
              <a:spcBef>
                <a:spcPct val="0"/>
              </a:spcBef>
            </a:pPr>
            <a:r>
              <a:rPr lang="en-US" sz="10487" spc="-157">
                <a:solidFill>
                  <a:srgbClr val="000000"/>
                </a:solidFill>
                <a:latin typeface="Georgia Pro Bold"/>
              </a:rPr>
              <a:t>Why are we </a:t>
            </a:r>
          </a:p>
        </p:txBody>
      </p:sp>
      <p:sp>
        <p:nvSpPr>
          <p:cNvPr name="TextBox 3" id="3"/>
          <p:cNvSpPr txBox="true"/>
          <p:nvPr/>
        </p:nvSpPr>
        <p:spPr>
          <a:xfrm rot="0">
            <a:off x="5581241" y="4883234"/>
            <a:ext cx="6762464" cy="2254669"/>
          </a:xfrm>
          <a:prstGeom prst="rect">
            <a:avLst/>
          </a:prstGeom>
        </p:spPr>
        <p:txBody>
          <a:bodyPr anchor="t" rtlCol="false" tIns="0" lIns="0" bIns="0" rIns="0">
            <a:spAutoFit/>
          </a:bodyPr>
          <a:lstStyle/>
          <a:p>
            <a:pPr algn="ctr" marL="0" indent="0" lvl="0">
              <a:lnSpc>
                <a:spcPts val="17854"/>
              </a:lnSpc>
              <a:spcBef>
                <a:spcPct val="0"/>
              </a:spcBef>
            </a:pPr>
            <a:r>
              <a:rPr lang="en-US" sz="14878">
                <a:solidFill>
                  <a:srgbClr val="FFFFFF"/>
                </a:solidFill>
                <a:latin typeface="Linotype Feltpen Medium"/>
              </a:rPr>
              <a:t>here?</a:t>
            </a:r>
          </a:p>
        </p:txBody>
      </p:sp>
      <p:grpSp>
        <p:nvGrpSpPr>
          <p:cNvPr name="Group 4" id="4"/>
          <p:cNvGrpSpPr/>
          <p:nvPr/>
        </p:nvGrpSpPr>
        <p:grpSpPr>
          <a:xfrm rot="0">
            <a:off x="6592092" y="6867090"/>
            <a:ext cx="5072330" cy="270814"/>
            <a:chOff x="0" y="0"/>
            <a:chExt cx="3639421" cy="194310"/>
          </a:xfrm>
        </p:grpSpPr>
        <p:sp>
          <p:nvSpPr>
            <p:cNvPr name="Freeform 5" id="5"/>
            <p:cNvSpPr/>
            <p:nvPr/>
          </p:nvSpPr>
          <p:spPr>
            <a:xfrm flipH="false" flipV="false" rot="0">
              <a:off x="65109" y="41910"/>
              <a:ext cx="3510873" cy="116840"/>
            </a:xfrm>
            <a:custGeom>
              <a:avLst/>
              <a:gdLst/>
              <a:ahLst/>
              <a:cxnLst/>
              <a:rect r="r" b="b" t="t" l="l"/>
              <a:pathLst>
                <a:path h="116840" w="3510873">
                  <a:moveTo>
                    <a:pt x="43406" y="31750"/>
                  </a:moveTo>
                  <a:cubicBezTo>
                    <a:pt x="2020046" y="34290"/>
                    <a:pt x="2175305" y="19050"/>
                    <a:pt x="2399013" y="13970"/>
                  </a:cubicBezTo>
                  <a:cubicBezTo>
                    <a:pt x="2639415" y="8890"/>
                    <a:pt x="2946595" y="5080"/>
                    <a:pt x="3145261" y="8890"/>
                  </a:cubicBezTo>
                  <a:cubicBezTo>
                    <a:pt x="3278818" y="11430"/>
                    <a:pt x="3430738" y="0"/>
                    <a:pt x="3479153" y="25400"/>
                  </a:cubicBezTo>
                  <a:cubicBezTo>
                    <a:pt x="3500856" y="36830"/>
                    <a:pt x="3509203" y="57150"/>
                    <a:pt x="3507533" y="69850"/>
                  </a:cubicBezTo>
                  <a:cubicBezTo>
                    <a:pt x="3505864" y="81280"/>
                    <a:pt x="3489169" y="95250"/>
                    <a:pt x="3474144" y="99060"/>
                  </a:cubicBezTo>
                  <a:cubicBezTo>
                    <a:pt x="3457450" y="102870"/>
                    <a:pt x="3424061" y="96520"/>
                    <a:pt x="3412374" y="86360"/>
                  </a:cubicBezTo>
                  <a:cubicBezTo>
                    <a:pt x="3402358" y="77470"/>
                    <a:pt x="3397349" y="58420"/>
                    <a:pt x="3404027" y="48260"/>
                  </a:cubicBezTo>
                  <a:cubicBezTo>
                    <a:pt x="3410705" y="36830"/>
                    <a:pt x="3440755" y="21590"/>
                    <a:pt x="3457450" y="21590"/>
                  </a:cubicBezTo>
                  <a:cubicBezTo>
                    <a:pt x="3472475" y="21590"/>
                    <a:pt x="3492508" y="31750"/>
                    <a:pt x="3500856" y="40640"/>
                  </a:cubicBezTo>
                  <a:cubicBezTo>
                    <a:pt x="3507533" y="48260"/>
                    <a:pt x="3510873" y="57150"/>
                    <a:pt x="3507533" y="66040"/>
                  </a:cubicBezTo>
                  <a:cubicBezTo>
                    <a:pt x="3502525" y="77470"/>
                    <a:pt x="3489169" y="95250"/>
                    <a:pt x="3464128" y="101600"/>
                  </a:cubicBezTo>
                  <a:cubicBezTo>
                    <a:pt x="3409036" y="116840"/>
                    <a:pt x="3257115" y="78740"/>
                    <a:pt x="3141922" y="72390"/>
                  </a:cubicBezTo>
                  <a:cubicBezTo>
                    <a:pt x="3010035" y="64770"/>
                    <a:pt x="2918215" y="64770"/>
                    <a:pt x="2716210" y="64770"/>
                  </a:cubicBezTo>
                  <a:cubicBezTo>
                    <a:pt x="2227058" y="63500"/>
                    <a:pt x="540905" y="100330"/>
                    <a:pt x="193657" y="96520"/>
                  </a:cubicBezTo>
                  <a:cubicBezTo>
                    <a:pt x="103506" y="95250"/>
                    <a:pt x="51753" y="104140"/>
                    <a:pt x="23372" y="90170"/>
                  </a:cubicBezTo>
                  <a:cubicBezTo>
                    <a:pt x="8347" y="82550"/>
                    <a:pt x="0" y="67310"/>
                    <a:pt x="1669" y="58420"/>
                  </a:cubicBezTo>
                  <a:cubicBezTo>
                    <a:pt x="5008" y="48260"/>
                    <a:pt x="43406" y="31750"/>
                    <a:pt x="43406" y="31750"/>
                  </a:cubicBezTo>
                </a:path>
              </a:pathLst>
            </a:custGeom>
            <a:solidFill>
              <a:srgbClr val="00AEEF"/>
            </a:solidFill>
            <a:ln cap="sq">
              <a:noFill/>
              <a:prstDash val="solid"/>
              <a:miter/>
            </a:ln>
          </p:spPr>
        </p:sp>
      </p:grpSp>
      <p:grpSp>
        <p:nvGrpSpPr>
          <p:cNvPr name="Group 6" id="6"/>
          <p:cNvGrpSpPr/>
          <p:nvPr/>
        </p:nvGrpSpPr>
        <p:grpSpPr>
          <a:xfrm rot="0">
            <a:off x="14536425" y="9006936"/>
            <a:ext cx="3030966" cy="502728"/>
            <a:chOff x="0" y="0"/>
            <a:chExt cx="4041288" cy="670304"/>
          </a:xfrm>
        </p:grpSpPr>
        <p:sp>
          <p:nvSpPr>
            <p:cNvPr name="Freeform 7" id="7"/>
            <p:cNvSpPr/>
            <p:nvPr/>
          </p:nvSpPr>
          <p:spPr>
            <a:xfrm flipH="false" flipV="false" rot="0">
              <a:off x="0" y="72327"/>
              <a:ext cx="598442" cy="525649"/>
            </a:xfrm>
            <a:custGeom>
              <a:avLst/>
              <a:gdLst/>
              <a:ahLst/>
              <a:cxnLst/>
              <a:rect r="r" b="b" t="t" l="l"/>
              <a:pathLst>
                <a:path h="525649" w="598442">
                  <a:moveTo>
                    <a:pt x="0" y="0"/>
                  </a:moveTo>
                  <a:lnTo>
                    <a:pt x="598442" y="0"/>
                  </a:lnTo>
                  <a:lnTo>
                    <a:pt x="598442" y="525649"/>
                  </a:lnTo>
                  <a:lnTo>
                    <a:pt x="0" y="525649"/>
                  </a:lnTo>
                  <a:lnTo>
                    <a:pt x="0" y="0"/>
                  </a:lnTo>
                  <a:close/>
                </a:path>
              </a:pathLst>
            </a:custGeom>
            <a:blipFill>
              <a:blip r:embed="rId2"/>
              <a:stretch>
                <a:fillRect l="-142435" t="-22340" r="-155867" b="-274438"/>
              </a:stretch>
            </a:blipFill>
          </p:spPr>
        </p:sp>
        <p:sp>
          <p:nvSpPr>
            <p:cNvPr name="Freeform 8" id="8"/>
            <p:cNvSpPr/>
            <p:nvPr/>
          </p:nvSpPr>
          <p:spPr>
            <a:xfrm flipH="false" flipV="false" rot="0">
              <a:off x="569420" y="0"/>
              <a:ext cx="3471868" cy="670304"/>
            </a:xfrm>
            <a:custGeom>
              <a:avLst/>
              <a:gdLst/>
              <a:ahLst/>
              <a:cxnLst/>
              <a:rect r="r" b="b" t="t" l="l"/>
              <a:pathLst>
                <a:path h="670304" w="3471868">
                  <a:moveTo>
                    <a:pt x="0" y="0"/>
                  </a:moveTo>
                  <a:lnTo>
                    <a:pt x="3471868" y="0"/>
                  </a:lnTo>
                  <a:lnTo>
                    <a:pt x="3471868" y="670304"/>
                  </a:lnTo>
                  <a:lnTo>
                    <a:pt x="0" y="670304"/>
                  </a:lnTo>
                  <a:lnTo>
                    <a:pt x="0" y="0"/>
                  </a:lnTo>
                  <a:close/>
                </a:path>
              </a:pathLst>
            </a:custGeom>
            <a:blipFill>
              <a:blip r:embed="rId3"/>
              <a:stretch>
                <a:fillRect l="-33517" t="-218800" r="-23449" b="-392589"/>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5271FF"/>
        </a:solidFill>
      </p:bgPr>
    </p:bg>
    <p:spTree>
      <p:nvGrpSpPr>
        <p:cNvPr id="1" name=""/>
        <p:cNvGrpSpPr/>
        <p:nvPr/>
      </p:nvGrpSpPr>
      <p:grpSpPr>
        <a:xfrm>
          <a:off x="0" y="0"/>
          <a:ext cx="0" cy="0"/>
          <a:chOff x="0" y="0"/>
          <a:chExt cx="0" cy="0"/>
        </a:xfrm>
      </p:grpSpPr>
      <p:grpSp>
        <p:nvGrpSpPr>
          <p:cNvPr name="Group 2" id="2"/>
          <p:cNvGrpSpPr/>
          <p:nvPr/>
        </p:nvGrpSpPr>
        <p:grpSpPr>
          <a:xfrm rot="0">
            <a:off x="433392" y="414922"/>
            <a:ext cx="17421215" cy="9457156"/>
            <a:chOff x="0" y="0"/>
            <a:chExt cx="843502" cy="457898"/>
          </a:xfrm>
        </p:grpSpPr>
        <p:sp>
          <p:nvSpPr>
            <p:cNvPr name="Freeform 3" id="3"/>
            <p:cNvSpPr/>
            <p:nvPr/>
          </p:nvSpPr>
          <p:spPr>
            <a:xfrm flipH="false" flipV="false" rot="0">
              <a:off x="0" y="0"/>
              <a:ext cx="843502" cy="457898"/>
            </a:xfrm>
            <a:custGeom>
              <a:avLst/>
              <a:gdLst/>
              <a:ahLst/>
              <a:cxnLst/>
              <a:rect r="r" b="b" t="t" l="l"/>
              <a:pathLst>
                <a:path h="457898" w="843502">
                  <a:moveTo>
                    <a:pt x="0" y="0"/>
                  </a:moveTo>
                  <a:lnTo>
                    <a:pt x="843502" y="0"/>
                  </a:lnTo>
                  <a:lnTo>
                    <a:pt x="843502" y="457898"/>
                  </a:lnTo>
                  <a:lnTo>
                    <a:pt x="0" y="457898"/>
                  </a:lnTo>
                  <a:close/>
                </a:path>
              </a:pathLst>
            </a:custGeom>
            <a:solidFill>
              <a:srgbClr val="FFFFFF"/>
            </a:solidFill>
          </p:spPr>
        </p:sp>
        <p:sp>
          <p:nvSpPr>
            <p:cNvPr name="TextBox 4" id="4"/>
            <p:cNvSpPr txBox="true"/>
            <p:nvPr/>
          </p:nvSpPr>
          <p:spPr>
            <a:xfrm>
              <a:off x="0" y="-28575"/>
              <a:ext cx="843502" cy="486473"/>
            </a:xfrm>
            <a:prstGeom prst="rect">
              <a:avLst/>
            </a:prstGeom>
          </p:spPr>
          <p:txBody>
            <a:bodyPr anchor="ctr" rtlCol="false" tIns="50800" lIns="50800" bIns="50800" rIns="50800"/>
            <a:lstStyle/>
            <a:p>
              <a:pPr algn="ctr">
                <a:lnSpc>
                  <a:spcPts val="2411"/>
                </a:lnSpc>
              </a:pPr>
            </a:p>
          </p:txBody>
        </p:sp>
      </p:grpSp>
      <p:sp>
        <p:nvSpPr>
          <p:cNvPr name="TextBox 5" id="5"/>
          <p:cNvSpPr txBox="true"/>
          <p:nvPr/>
        </p:nvSpPr>
        <p:spPr>
          <a:xfrm rot="0">
            <a:off x="1556305" y="2116131"/>
            <a:ext cx="15175390" cy="5949964"/>
          </a:xfrm>
          <a:prstGeom prst="rect">
            <a:avLst/>
          </a:prstGeom>
        </p:spPr>
        <p:txBody>
          <a:bodyPr anchor="t" rtlCol="false" tIns="0" lIns="0" bIns="0" rIns="0">
            <a:spAutoFit/>
          </a:bodyPr>
          <a:lstStyle/>
          <a:p>
            <a:pPr>
              <a:lnSpc>
                <a:spcPts val="6093"/>
              </a:lnSpc>
            </a:pPr>
            <a:r>
              <a:rPr lang="en-US" sz="4994" spc="339">
                <a:solidFill>
                  <a:srgbClr val="5271FF"/>
                </a:solidFill>
                <a:latin typeface="Avenir"/>
              </a:rPr>
              <a:t>SESSION OBJECTIVES</a:t>
            </a:r>
          </a:p>
          <a:p>
            <a:pPr>
              <a:lnSpc>
                <a:spcPts val="3660"/>
              </a:lnSpc>
            </a:pPr>
          </a:p>
          <a:p>
            <a:pPr marL="1078327" indent="-539163" lvl="1">
              <a:lnSpc>
                <a:spcPts val="6093"/>
              </a:lnSpc>
              <a:buFont typeface="Arial"/>
              <a:buChar char="•"/>
            </a:pPr>
            <a:r>
              <a:rPr lang="en-US" sz="4994">
                <a:solidFill>
                  <a:srgbClr val="000000"/>
                </a:solidFill>
                <a:latin typeface="Avenir"/>
              </a:rPr>
              <a:t>U</a:t>
            </a:r>
            <a:r>
              <a:rPr lang="en-US" sz="4994">
                <a:solidFill>
                  <a:srgbClr val="000000"/>
                </a:solidFill>
                <a:latin typeface="Avenir"/>
              </a:rPr>
              <a:t>nderstanding mechanisms and contributing factors for suicide.</a:t>
            </a:r>
          </a:p>
          <a:p>
            <a:pPr>
              <a:lnSpc>
                <a:spcPts val="6093"/>
              </a:lnSpc>
            </a:pPr>
          </a:p>
          <a:p>
            <a:pPr marL="1078327" indent="-539163" lvl="1">
              <a:lnSpc>
                <a:spcPts val="6093"/>
              </a:lnSpc>
              <a:buFont typeface="Arial"/>
              <a:buChar char="•"/>
            </a:pPr>
            <a:r>
              <a:rPr lang="en-US" sz="4994">
                <a:solidFill>
                  <a:srgbClr val="000000"/>
                </a:solidFill>
                <a:latin typeface="Avenir"/>
              </a:rPr>
              <a:t>P</a:t>
            </a:r>
            <a:r>
              <a:rPr lang="en-US" sz="4994">
                <a:solidFill>
                  <a:srgbClr val="000000"/>
                </a:solidFill>
                <a:latin typeface="Avenir"/>
              </a:rPr>
              <a:t>lacing the crisis within a person’s experience.</a:t>
            </a:r>
          </a:p>
          <a:p>
            <a:pPr>
              <a:lnSpc>
                <a:spcPts val="6093"/>
              </a:lnSpc>
            </a:pPr>
          </a:p>
          <a:p>
            <a:pPr marL="1078327" indent="-539163" lvl="1">
              <a:lnSpc>
                <a:spcPts val="6093"/>
              </a:lnSpc>
              <a:buFont typeface="Arial"/>
              <a:buChar char="•"/>
            </a:pPr>
            <a:r>
              <a:rPr lang="en-US" sz="4994">
                <a:solidFill>
                  <a:srgbClr val="000000"/>
                </a:solidFill>
                <a:latin typeface="Avenir"/>
              </a:rPr>
              <a:t>Utilizing r</a:t>
            </a:r>
            <a:r>
              <a:rPr lang="en-US" sz="4994">
                <a:solidFill>
                  <a:srgbClr val="000000"/>
                </a:solidFill>
                <a:latin typeface="Avenir"/>
              </a:rPr>
              <a:t>eality based assessments.</a:t>
            </a:r>
          </a:p>
        </p:txBody>
      </p:sp>
      <p:grpSp>
        <p:nvGrpSpPr>
          <p:cNvPr name="Group 6" id="6"/>
          <p:cNvGrpSpPr/>
          <p:nvPr/>
        </p:nvGrpSpPr>
        <p:grpSpPr>
          <a:xfrm rot="0">
            <a:off x="14411496" y="8342568"/>
            <a:ext cx="3116170" cy="754877"/>
            <a:chOff x="0" y="0"/>
            <a:chExt cx="4154893" cy="1006502"/>
          </a:xfrm>
        </p:grpSpPr>
        <p:sp>
          <p:nvSpPr>
            <p:cNvPr name="Freeform 7" id="7"/>
            <p:cNvSpPr/>
            <p:nvPr/>
          </p:nvSpPr>
          <p:spPr>
            <a:xfrm flipH="false" flipV="false" rot="0">
              <a:off x="561593" y="0"/>
              <a:ext cx="3593300" cy="1006502"/>
            </a:xfrm>
            <a:custGeom>
              <a:avLst/>
              <a:gdLst/>
              <a:ahLst/>
              <a:cxnLst/>
              <a:rect r="r" b="b" t="t" l="l"/>
              <a:pathLst>
                <a:path h="1006502" w="3593300">
                  <a:moveTo>
                    <a:pt x="0" y="0"/>
                  </a:moveTo>
                  <a:lnTo>
                    <a:pt x="3593300" y="0"/>
                  </a:lnTo>
                  <a:lnTo>
                    <a:pt x="3593300" y="1006502"/>
                  </a:lnTo>
                  <a:lnTo>
                    <a:pt x="0" y="1006502"/>
                  </a:lnTo>
                  <a:lnTo>
                    <a:pt x="0" y="0"/>
                  </a:lnTo>
                  <a:close/>
                </a:path>
              </a:pathLst>
            </a:custGeom>
            <a:blipFill>
              <a:blip r:embed="rId2"/>
              <a:stretch>
                <a:fillRect l="-21726" t="0" r="-4994" b="-282543"/>
              </a:stretch>
            </a:blipFill>
          </p:spPr>
        </p:sp>
        <p:sp>
          <p:nvSpPr>
            <p:cNvPr name="Freeform 8" id="8"/>
            <p:cNvSpPr/>
            <p:nvPr/>
          </p:nvSpPr>
          <p:spPr>
            <a:xfrm flipH="false" flipV="false" rot="0">
              <a:off x="0" y="203034"/>
              <a:ext cx="443475" cy="595326"/>
            </a:xfrm>
            <a:custGeom>
              <a:avLst/>
              <a:gdLst/>
              <a:ahLst/>
              <a:cxnLst/>
              <a:rect r="r" b="b" t="t" l="l"/>
              <a:pathLst>
                <a:path h="595326" w="443475">
                  <a:moveTo>
                    <a:pt x="0" y="0"/>
                  </a:moveTo>
                  <a:lnTo>
                    <a:pt x="443475" y="0"/>
                  </a:lnTo>
                  <a:lnTo>
                    <a:pt x="443475" y="595325"/>
                  </a:lnTo>
                  <a:lnTo>
                    <a:pt x="0" y="595325"/>
                  </a:lnTo>
                  <a:lnTo>
                    <a:pt x="0" y="0"/>
                  </a:lnTo>
                  <a:close/>
                </a:path>
              </a:pathLst>
            </a:custGeom>
            <a:blipFill>
              <a:blip r:embed="rId3"/>
              <a:stretch>
                <a:fillRect l="-24099" t="0" r="-213117" b="-151202"/>
              </a:stretch>
            </a:blipFill>
          </p:spPr>
        </p:sp>
        <p:sp>
          <p:nvSpPr>
            <p:cNvPr name="Freeform 9" id="9"/>
            <p:cNvSpPr/>
            <p:nvPr/>
          </p:nvSpPr>
          <p:spPr>
            <a:xfrm flipH="false" flipV="false" rot="0">
              <a:off x="157707" y="293290"/>
              <a:ext cx="443475" cy="595326"/>
            </a:xfrm>
            <a:custGeom>
              <a:avLst/>
              <a:gdLst/>
              <a:ahLst/>
              <a:cxnLst/>
              <a:rect r="r" b="b" t="t" l="l"/>
              <a:pathLst>
                <a:path h="595326" w="443475">
                  <a:moveTo>
                    <a:pt x="0" y="0"/>
                  </a:moveTo>
                  <a:lnTo>
                    <a:pt x="443475" y="0"/>
                  </a:lnTo>
                  <a:lnTo>
                    <a:pt x="443475" y="595326"/>
                  </a:lnTo>
                  <a:lnTo>
                    <a:pt x="0" y="595326"/>
                  </a:lnTo>
                  <a:lnTo>
                    <a:pt x="0" y="0"/>
                  </a:lnTo>
                  <a:close/>
                </a:path>
              </a:pathLst>
            </a:custGeom>
            <a:blipFill>
              <a:blip r:embed="rId4"/>
              <a:stretch>
                <a:fillRect l="-204421" t="-140732" r="-32796" b="-10470"/>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306068" y="398341"/>
            <a:ext cx="7341859" cy="9490319"/>
          </a:xfrm>
          <a:custGeom>
            <a:avLst/>
            <a:gdLst/>
            <a:ahLst/>
            <a:cxnLst/>
            <a:rect r="r" b="b" t="t" l="l"/>
            <a:pathLst>
              <a:path h="9490319" w="7341859">
                <a:moveTo>
                  <a:pt x="0" y="0"/>
                </a:moveTo>
                <a:lnTo>
                  <a:pt x="7341858" y="0"/>
                </a:lnTo>
                <a:lnTo>
                  <a:pt x="7341858" y="9490318"/>
                </a:lnTo>
                <a:lnTo>
                  <a:pt x="0" y="9490318"/>
                </a:lnTo>
                <a:lnTo>
                  <a:pt x="0" y="0"/>
                </a:lnTo>
                <a:close/>
              </a:path>
            </a:pathLst>
          </a:custGeom>
          <a:blipFill>
            <a:blip r:embed="rId2"/>
            <a:stretch>
              <a:fillRect l="0" t="0" r="0" b="0"/>
            </a:stretch>
          </a:blipFill>
        </p:spPr>
      </p:sp>
      <p:sp>
        <p:nvSpPr>
          <p:cNvPr name="Freeform 3" id="3"/>
          <p:cNvSpPr/>
          <p:nvPr/>
        </p:nvSpPr>
        <p:spPr>
          <a:xfrm flipH="false" flipV="false" rot="0">
            <a:off x="10028002" y="799683"/>
            <a:ext cx="6133181" cy="8687635"/>
          </a:xfrm>
          <a:custGeom>
            <a:avLst/>
            <a:gdLst/>
            <a:ahLst/>
            <a:cxnLst/>
            <a:rect r="r" b="b" t="t" l="l"/>
            <a:pathLst>
              <a:path h="8687635" w="6133181">
                <a:moveTo>
                  <a:pt x="0" y="0"/>
                </a:moveTo>
                <a:lnTo>
                  <a:pt x="6133181" y="0"/>
                </a:lnTo>
                <a:lnTo>
                  <a:pt x="6133181" y="8687634"/>
                </a:lnTo>
                <a:lnTo>
                  <a:pt x="0" y="8687634"/>
                </a:lnTo>
                <a:lnTo>
                  <a:pt x="0" y="0"/>
                </a:lnTo>
                <a:close/>
              </a:path>
            </a:pathLst>
          </a:custGeom>
          <a:blipFill>
            <a:blip r:embed="rId3"/>
            <a:stretch>
              <a:fillRect l="-4189" t="0" r="-4468" b="-1182"/>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4399180"/>
            <a:ext cx="6096000" cy="5887820"/>
            <a:chOff x="0" y="0"/>
            <a:chExt cx="1643692" cy="1587559"/>
          </a:xfrm>
        </p:grpSpPr>
        <p:sp>
          <p:nvSpPr>
            <p:cNvPr name="Freeform 3" id="3"/>
            <p:cNvSpPr/>
            <p:nvPr/>
          </p:nvSpPr>
          <p:spPr>
            <a:xfrm flipH="false" flipV="false" rot="0">
              <a:off x="0" y="0"/>
              <a:ext cx="1643692" cy="1587559"/>
            </a:xfrm>
            <a:custGeom>
              <a:avLst/>
              <a:gdLst/>
              <a:ahLst/>
              <a:cxnLst/>
              <a:rect r="r" b="b" t="t" l="l"/>
              <a:pathLst>
                <a:path h="1587559" w="1643692">
                  <a:moveTo>
                    <a:pt x="0" y="0"/>
                  </a:moveTo>
                  <a:lnTo>
                    <a:pt x="1643692" y="0"/>
                  </a:lnTo>
                  <a:lnTo>
                    <a:pt x="1643692" y="1587559"/>
                  </a:lnTo>
                  <a:lnTo>
                    <a:pt x="0" y="1587559"/>
                  </a:lnTo>
                  <a:close/>
                </a:path>
              </a:pathLst>
            </a:custGeom>
            <a:solidFill>
              <a:srgbClr val="5271FF"/>
            </a:solidFill>
            <a:ln cap="sq">
              <a:noFill/>
              <a:prstDash val="solid"/>
              <a:miter/>
            </a:ln>
          </p:spPr>
        </p:sp>
        <p:sp>
          <p:nvSpPr>
            <p:cNvPr name="TextBox 4" id="4"/>
            <p:cNvSpPr txBox="true"/>
            <p:nvPr/>
          </p:nvSpPr>
          <p:spPr>
            <a:xfrm>
              <a:off x="0" y="-57150"/>
              <a:ext cx="1643692" cy="1644709"/>
            </a:xfrm>
            <a:prstGeom prst="rect">
              <a:avLst/>
            </a:prstGeom>
          </p:spPr>
          <p:txBody>
            <a:bodyPr anchor="ctr" rtlCol="false" tIns="50800" lIns="50800" bIns="50800" rIns="50800"/>
            <a:lstStyle/>
            <a:p>
              <a:pPr algn="ctr" marL="0" indent="0" lvl="0">
                <a:lnSpc>
                  <a:spcPts val="2800"/>
                </a:lnSpc>
                <a:spcBef>
                  <a:spcPct val="0"/>
                </a:spcBef>
              </a:pPr>
            </a:p>
          </p:txBody>
        </p:sp>
      </p:grpSp>
      <p:grpSp>
        <p:nvGrpSpPr>
          <p:cNvPr name="Group 5" id="5"/>
          <p:cNvGrpSpPr/>
          <p:nvPr/>
        </p:nvGrpSpPr>
        <p:grpSpPr>
          <a:xfrm rot="0">
            <a:off x="6096000" y="4399180"/>
            <a:ext cx="6096000" cy="5887820"/>
            <a:chOff x="0" y="0"/>
            <a:chExt cx="1643692" cy="1587559"/>
          </a:xfrm>
        </p:grpSpPr>
        <p:sp>
          <p:nvSpPr>
            <p:cNvPr name="Freeform 6" id="6"/>
            <p:cNvSpPr/>
            <p:nvPr/>
          </p:nvSpPr>
          <p:spPr>
            <a:xfrm flipH="false" flipV="false" rot="0">
              <a:off x="0" y="0"/>
              <a:ext cx="1643692" cy="1587559"/>
            </a:xfrm>
            <a:custGeom>
              <a:avLst/>
              <a:gdLst/>
              <a:ahLst/>
              <a:cxnLst/>
              <a:rect r="r" b="b" t="t" l="l"/>
              <a:pathLst>
                <a:path h="1587559" w="1643692">
                  <a:moveTo>
                    <a:pt x="0" y="0"/>
                  </a:moveTo>
                  <a:lnTo>
                    <a:pt x="1643692" y="0"/>
                  </a:lnTo>
                  <a:lnTo>
                    <a:pt x="1643692" y="1587559"/>
                  </a:lnTo>
                  <a:lnTo>
                    <a:pt x="0" y="1587559"/>
                  </a:lnTo>
                  <a:close/>
                </a:path>
              </a:pathLst>
            </a:custGeom>
            <a:solidFill>
              <a:srgbClr val="0B2254"/>
            </a:solidFill>
            <a:ln cap="sq">
              <a:noFill/>
              <a:prstDash val="solid"/>
              <a:miter/>
            </a:ln>
          </p:spPr>
        </p:sp>
        <p:sp>
          <p:nvSpPr>
            <p:cNvPr name="TextBox 7" id="7"/>
            <p:cNvSpPr txBox="true"/>
            <p:nvPr/>
          </p:nvSpPr>
          <p:spPr>
            <a:xfrm>
              <a:off x="0" y="-57150"/>
              <a:ext cx="1643692" cy="1644709"/>
            </a:xfrm>
            <a:prstGeom prst="rect">
              <a:avLst/>
            </a:prstGeom>
          </p:spPr>
          <p:txBody>
            <a:bodyPr anchor="ctr" rtlCol="false" tIns="50800" lIns="50800" bIns="50800" rIns="50800"/>
            <a:lstStyle/>
            <a:p>
              <a:pPr algn="ctr" marL="0" indent="0" lvl="0">
                <a:lnSpc>
                  <a:spcPts val="2800"/>
                </a:lnSpc>
                <a:spcBef>
                  <a:spcPct val="0"/>
                </a:spcBef>
              </a:pPr>
            </a:p>
          </p:txBody>
        </p:sp>
      </p:grpSp>
      <p:grpSp>
        <p:nvGrpSpPr>
          <p:cNvPr name="Group 8" id="8"/>
          <p:cNvGrpSpPr/>
          <p:nvPr/>
        </p:nvGrpSpPr>
        <p:grpSpPr>
          <a:xfrm rot="0">
            <a:off x="12192000" y="4399180"/>
            <a:ext cx="6096000" cy="5887820"/>
            <a:chOff x="0" y="0"/>
            <a:chExt cx="1643692" cy="1587559"/>
          </a:xfrm>
        </p:grpSpPr>
        <p:sp>
          <p:nvSpPr>
            <p:cNvPr name="Freeform 9" id="9"/>
            <p:cNvSpPr/>
            <p:nvPr/>
          </p:nvSpPr>
          <p:spPr>
            <a:xfrm flipH="false" flipV="false" rot="0">
              <a:off x="0" y="0"/>
              <a:ext cx="1643692" cy="1587559"/>
            </a:xfrm>
            <a:custGeom>
              <a:avLst/>
              <a:gdLst/>
              <a:ahLst/>
              <a:cxnLst/>
              <a:rect r="r" b="b" t="t" l="l"/>
              <a:pathLst>
                <a:path h="1587559" w="1643692">
                  <a:moveTo>
                    <a:pt x="0" y="0"/>
                  </a:moveTo>
                  <a:lnTo>
                    <a:pt x="1643692" y="0"/>
                  </a:lnTo>
                  <a:lnTo>
                    <a:pt x="1643692" y="1587559"/>
                  </a:lnTo>
                  <a:lnTo>
                    <a:pt x="0" y="1587559"/>
                  </a:lnTo>
                  <a:close/>
                </a:path>
              </a:pathLst>
            </a:custGeom>
            <a:solidFill>
              <a:srgbClr val="00AEEF"/>
            </a:solidFill>
            <a:ln cap="sq">
              <a:noFill/>
              <a:prstDash val="solid"/>
              <a:miter/>
            </a:ln>
          </p:spPr>
        </p:sp>
        <p:sp>
          <p:nvSpPr>
            <p:cNvPr name="TextBox 10" id="10"/>
            <p:cNvSpPr txBox="true"/>
            <p:nvPr/>
          </p:nvSpPr>
          <p:spPr>
            <a:xfrm>
              <a:off x="0" y="-57150"/>
              <a:ext cx="1643692" cy="1644709"/>
            </a:xfrm>
            <a:prstGeom prst="rect">
              <a:avLst/>
            </a:prstGeom>
          </p:spPr>
          <p:txBody>
            <a:bodyPr anchor="ctr" rtlCol="false" tIns="50800" lIns="50800" bIns="50800" rIns="50800"/>
            <a:lstStyle/>
            <a:p>
              <a:pPr algn="ctr" marL="0" indent="0" lvl="0">
                <a:lnSpc>
                  <a:spcPts val="2800"/>
                </a:lnSpc>
                <a:spcBef>
                  <a:spcPct val="0"/>
                </a:spcBef>
              </a:pPr>
            </a:p>
          </p:txBody>
        </p:sp>
      </p:grpSp>
      <p:sp>
        <p:nvSpPr>
          <p:cNvPr name="TextBox 11" id="11"/>
          <p:cNvSpPr txBox="true"/>
          <p:nvPr/>
        </p:nvSpPr>
        <p:spPr>
          <a:xfrm rot="0">
            <a:off x="1028700" y="1019175"/>
            <a:ext cx="9317111" cy="2371725"/>
          </a:xfrm>
          <a:prstGeom prst="rect">
            <a:avLst/>
          </a:prstGeom>
        </p:spPr>
        <p:txBody>
          <a:bodyPr anchor="t" rtlCol="false" tIns="0" lIns="0" bIns="0" rIns="0">
            <a:spAutoFit/>
          </a:bodyPr>
          <a:lstStyle/>
          <a:p>
            <a:pPr algn="l" marL="0" indent="0" lvl="0">
              <a:lnSpc>
                <a:spcPts val="9360"/>
              </a:lnSpc>
              <a:spcBef>
                <a:spcPct val="0"/>
              </a:spcBef>
            </a:pPr>
            <a:r>
              <a:rPr lang="en-US" sz="7800">
                <a:solidFill>
                  <a:srgbClr val="000000"/>
                </a:solidFill>
                <a:latin typeface="Georgia Pro Bold"/>
              </a:rPr>
              <a:t>What we mean when we </a:t>
            </a:r>
          </a:p>
        </p:txBody>
      </p:sp>
      <p:sp>
        <p:nvSpPr>
          <p:cNvPr name="TextBox 12" id="12"/>
          <p:cNvSpPr txBox="true"/>
          <p:nvPr/>
        </p:nvSpPr>
        <p:spPr>
          <a:xfrm rot="0">
            <a:off x="5833024" y="2018594"/>
            <a:ext cx="6868050" cy="1485900"/>
          </a:xfrm>
          <a:prstGeom prst="rect">
            <a:avLst/>
          </a:prstGeom>
        </p:spPr>
        <p:txBody>
          <a:bodyPr anchor="t" rtlCol="false" tIns="0" lIns="0" bIns="0" rIns="0">
            <a:spAutoFit/>
          </a:bodyPr>
          <a:lstStyle/>
          <a:p>
            <a:pPr algn="l" marL="0" indent="0" lvl="0">
              <a:lnSpc>
                <a:spcPts val="11760"/>
              </a:lnSpc>
              <a:spcBef>
                <a:spcPct val="0"/>
              </a:spcBef>
            </a:pPr>
            <a:r>
              <a:rPr lang="en-US" sz="9800">
                <a:solidFill>
                  <a:srgbClr val="5271FF"/>
                </a:solidFill>
                <a:latin typeface="Linotype Feltpen Medium"/>
              </a:rPr>
              <a:t>say...</a:t>
            </a:r>
          </a:p>
        </p:txBody>
      </p:sp>
      <p:grpSp>
        <p:nvGrpSpPr>
          <p:cNvPr name="Group 13" id="13"/>
          <p:cNvGrpSpPr/>
          <p:nvPr/>
        </p:nvGrpSpPr>
        <p:grpSpPr>
          <a:xfrm rot="0">
            <a:off x="5687255" y="3300766"/>
            <a:ext cx="3184509" cy="180269"/>
            <a:chOff x="0" y="0"/>
            <a:chExt cx="3432550" cy="194310"/>
          </a:xfrm>
        </p:grpSpPr>
        <p:sp>
          <p:nvSpPr>
            <p:cNvPr name="Freeform 14" id="14"/>
            <p:cNvSpPr/>
            <p:nvPr/>
          </p:nvSpPr>
          <p:spPr>
            <a:xfrm flipH="false" flipV="false" rot="0">
              <a:off x="61408" y="41910"/>
              <a:ext cx="3311309" cy="116840"/>
            </a:xfrm>
            <a:custGeom>
              <a:avLst/>
              <a:gdLst/>
              <a:ahLst/>
              <a:cxnLst/>
              <a:rect r="r" b="b" t="t" l="l"/>
              <a:pathLst>
                <a:path h="116840" w="3311309">
                  <a:moveTo>
                    <a:pt x="40939" y="31750"/>
                  </a:moveTo>
                  <a:cubicBezTo>
                    <a:pt x="1905223" y="34290"/>
                    <a:pt x="2051657" y="19050"/>
                    <a:pt x="2262649" y="13970"/>
                  </a:cubicBezTo>
                  <a:cubicBezTo>
                    <a:pt x="2489386" y="8890"/>
                    <a:pt x="2779106" y="5080"/>
                    <a:pt x="2966479" y="8890"/>
                  </a:cubicBezTo>
                  <a:cubicBezTo>
                    <a:pt x="3092444" y="11430"/>
                    <a:pt x="3235730" y="0"/>
                    <a:pt x="3281392" y="25400"/>
                  </a:cubicBezTo>
                  <a:cubicBezTo>
                    <a:pt x="3301861" y="36830"/>
                    <a:pt x="3309734" y="57150"/>
                    <a:pt x="3308159" y="69850"/>
                  </a:cubicBezTo>
                  <a:cubicBezTo>
                    <a:pt x="3306585" y="81280"/>
                    <a:pt x="3290839" y="95250"/>
                    <a:pt x="3276668" y="99060"/>
                  </a:cubicBezTo>
                  <a:cubicBezTo>
                    <a:pt x="3260922" y="102870"/>
                    <a:pt x="3229431" y="96520"/>
                    <a:pt x="3218409" y="86360"/>
                  </a:cubicBezTo>
                  <a:cubicBezTo>
                    <a:pt x="3208962" y="77470"/>
                    <a:pt x="3204238" y="58420"/>
                    <a:pt x="3210536" y="48260"/>
                  </a:cubicBezTo>
                  <a:cubicBezTo>
                    <a:pt x="3216835" y="36830"/>
                    <a:pt x="3245177" y="21590"/>
                    <a:pt x="3260922" y="21590"/>
                  </a:cubicBezTo>
                  <a:cubicBezTo>
                    <a:pt x="3275093" y="21590"/>
                    <a:pt x="3293988" y="31750"/>
                    <a:pt x="3301861" y="40640"/>
                  </a:cubicBezTo>
                  <a:cubicBezTo>
                    <a:pt x="3308159" y="48260"/>
                    <a:pt x="3311309" y="57150"/>
                    <a:pt x="3308159" y="66040"/>
                  </a:cubicBezTo>
                  <a:cubicBezTo>
                    <a:pt x="3303436" y="77470"/>
                    <a:pt x="3290839" y="95250"/>
                    <a:pt x="3267221" y="101600"/>
                  </a:cubicBezTo>
                  <a:cubicBezTo>
                    <a:pt x="3215260" y="116840"/>
                    <a:pt x="3071975" y="78740"/>
                    <a:pt x="2963330" y="72390"/>
                  </a:cubicBezTo>
                  <a:cubicBezTo>
                    <a:pt x="2838939" y="64770"/>
                    <a:pt x="2752338" y="64770"/>
                    <a:pt x="2561816" y="64770"/>
                  </a:cubicBezTo>
                  <a:cubicBezTo>
                    <a:pt x="2100469" y="63500"/>
                    <a:pt x="510159" y="100330"/>
                    <a:pt x="182649" y="96520"/>
                  </a:cubicBezTo>
                  <a:cubicBezTo>
                    <a:pt x="97623" y="95250"/>
                    <a:pt x="48812" y="104140"/>
                    <a:pt x="22044" y="90170"/>
                  </a:cubicBezTo>
                  <a:cubicBezTo>
                    <a:pt x="7873" y="82550"/>
                    <a:pt x="0" y="67310"/>
                    <a:pt x="1575" y="58420"/>
                  </a:cubicBezTo>
                  <a:cubicBezTo>
                    <a:pt x="4724" y="48260"/>
                    <a:pt x="40939" y="31750"/>
                    <a:pt x="40939" y="31750"/>
                  </a:cubicBezTo>
                </a:path>
              </a:pathLst>
            </a:custGeom>
            <a:solidFill>
              <a:srgbClr val="00AEEF"/>
            </a:solidFill>
            <a:ln cap="sq">
              <a:noFill/>
              <a:prstDash val="solid"/>
              <a:miter/>
            </a:ln>
          </p:spPr>
        </p:sp>
      </p:grpSp>
      <p:sp>
        <p:nvSpPr>
          <p:cNvPr name="Freeform 15" id="15"/>
          <p:cNvSpPr/>
          <p:nvPr/>
        </p:nvSpPr>
        <p:spPr>
          <a:xfrm flipH="false" flipV="false" rot="0">
            <a:off x="8062191" y="6358166"/>
            <a:ext cx="2163618" cy="2556712"/>
          </a:xfrm>
          <a:custGeom>
            <a:avLst/>
            <a:gdLst/>
            <a:ahLst/>
            <a:cxnLst/>
            <a:rect r="r" b="b" t="t" l="l"/>
            <a:pathLst>
              <a:path h="2556712" w="2163618">
                <a:moveTo>
                  <a:pt x="0" y="0"/>
                </a:moveTo>
                <a:lnTo>
                  <a:pt x="2163618" y="0"/>
                </a:lnTo>
                <a:lnTo>
                  <a:pt x="2163618" y="2556713"/>
                </a:lnTo>
                <a:lnTo>
                  <a:pt x="0" y="25567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false" flipV="false" rot="0">
            <a:off x="1604389" y="6034849"/>
            <a:ext cx="2887223" cy="2887223"/>
          </a:xfrm>
          <a:custGeom>
            <a:avLst/>
            <a:gdLst/>
            <a:ahLst/>
            <a:cxnLst/>
            <a:rect r="r" b="b" t="t" l="l"/>
            <a:pathLst>
              <a:path h="2887223" w="2887223">
                <a:moveTo>
                  <a:pt x="0" y="0"/>
                </a:moveTo>
                <a:lnTo>
                  <a:pt x="2887222" y="0"/>
                </a:lnTo>
                <a:lnTo>
                  <a:pt x="2887222" y="2887223"/>
                </a:lnTo>
                <a:lnTo>
                  <a:pt x="0" y="28872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0">
            <a:off x="13533958" y="5869594"/>
            <a:ext cx="3610076" cy="3221992"/>
          </a:xfrm>
          <a:custGeom>
            <a:avLst/>
            <a:gdLst/>
            <a:ahLst/>
            <a:cxnLst/>
            <a:rect r="r" b="b" t="t" l="l"/>
            <a:pathLst>
              <a:path h="3221992" w="3610076">
                <a:moveTo>
                  <a:pt x="0" y="0"/>
                </a:moveTo>
                <a:lnTo>
                  <a:pt x="3610076" y="0"/>
                </a:lnTo>
                <a:lnTo>
                  <a:pt x="3610076" y="3221992"/>
                </a:lnTo>
                <a:lnTo>
                  <a:pt x="0" y="322199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8" id="18"/>
          <p:cNvSpPr txBox="true"/>
          <p:nvPr/>
        </p:nvSpPr>
        <p:spPr>
          <a:xfrm rot="0">
            <a:off x="1305471" y="5143500"/>
            <a:ext cx="3485057" cy="606425"/>
          </a:xfrm>
          <a:prstGeom prst="rect">
            <a:avLst/>
          </a:prstGeom>
        </p:spPr>
        <p:txBody>
          <a:bodyPr anchor="t" rtlCol="false" tIns="0" lIns="0" bIns="0" rIns="0">
            <a:spAutoFit/>
          </a:bodyPr>
          <a:lstStyle/>
          <a:p>
            <a:pPr algn="ctr">
              <a:lnSpc>
                <a:spcPts val="3999"/>
              </a:lnSpc>
            </a:pPr>
            <a:r>
              <a:rPr lang="en-US" sz="3999" spc="-39">
                <a:solidFill>
                  <a:srgbClr val="FDFDFD"/>
                </a:solidFill>
                <a:latin typeface="Avenir"/>
              </a:rPr>
              <a:t>PREVENTION</a:t>
            </a:r>
          </a:p>
        </p:txBody>
      </p:sp>
      <p:sp>
        <p:nvSpPr>
          <p:cNvPr name="TextBox 19" id="19"/>
          <p:cNvSpPr txBox="true"/>
          <p:nvPr/>
        </p:nvSpPr>
        <p:spPr>
          <a:xfrm rot="0">
            <a:off x="7060053" y="5143500"/>
            <a:ext cx="4167895" cy="606425"/>
          </a:xfrm>
          <a:prstGeom prst="rect">
            <a:avLst/>
          </a:prstGeom>
        </p:spPr>
        <p:txBody>
          <a:bodyPr anchor="t" rtlCol="false" tIns="0" lIns="0" bIns="0" rIns="0">
            <a:spAutoFit/>
          </a:bodyPr>
          <a:lstStyle/>
          <a:p>
            <a:pPr algn="ctr">
              <a:lnSpc>
                <a:spcPts val="3999"/>
              </a:lnSpc>
            </a:pPr>
            <a:r>
              <a:rPr lang="en-US" sz="3999" spc="-39">
                <a:solidFill>
                  <a:srgbClr val="FFFFFF"/>
                </a:solidFill>
                <a:latin typeface="Avenir"/>
              </a:rPr>
              <a:t>INTERVENTION</a:t>
            </a:r>
          </a:p>
        </p:txBody>
      </p:sp>
      <p:sp>
        <p:nvSpPr>
          <p:cNvPr name="TextBox 20" id="20"/>
          <p:cNvSpPr txBox="true"/>
          <p:nvPr/>
        </p:nvSpPr>
        <p:spPr>
          <a:xfrm rot="0">
            <a:off x="13091405" y="5143500"/>
            <a:ext cx="4167895" cy="606425"/>
          </a:xfrm>
          <a:prstGeom prst="rect">
            <a:avLst/>
          </a:prstGeom>
        </p:spPr>
        <p:txBody>
          <a:bodyPr anchor="t" rtlCol="false" tIns="0" lIns="0" bIns="0" rIns="0">
            <a:spAutoFit/>
          </a:bodyPr>
          <a:lstStyle/>
          <a:p>
            <a:pPr algn="ctr">
              <a:lnSpc>
                <a:spcPts val="3999"/>
              </a:lnSpc>
            </a:pPr>
            <a:r>
              <a:rPr lang="en-US" sz="3999" spc="-39">
                <a:solidFill>
                  <a:srgbClr val="FFFFFF"/>
                </a:solidFill>
                <a:latin typeface="Avenir"/>
              </a:rPr>
              <a:t>POSTVENTION</a:t>
            </a:r>
          </a:p>
        </p:txBody>
      </p:sp>
      <p:grpSp>
        <p:nvGrpSpPr>
          <p:cNvPr name="Group 21" id="21"/>
          <p:cNvGrpSpPr/>
          <p:nvPr/>
        </p:nvGrpSpPr>
        <p:grpSpPr>
          <a:xfrm rot="0">
            <a:off x="13954962" y="856338"/>
            <a:ext cx="3304338" cy="800459"/>
            <a:chOff x="0" y="0"/>
            <a:chExt cx="4405784" cy="1067279"/>
          </a:xfrm>
        </p:grpSpPr>
        <p:sp>
          <p:nvSpPr>
            <p:cNvPr name="Freeform 22" id="22"/>
            <p:cNvSpPr/>
            <p:nvPr/>
          </p:nvSpPr>
          <p:spPr>
            <a:xfrm flipH="false" flipV="false" rot="0">
              <a:off x="595504" y="0"/>
              <a:ext cx="3810279" cy="1067279"/>
            </a:xfrm>
            <a:custGeom>
              <a:avLst/>
              <a:gdLst/>
              <a:ahLst/>
              <a:cxnLst/>
              <a:rect r="r" b="b" t="t" l="l"/>
              <a:pathLst>
                <a:path h="1067279" w="3810279">
                  <a:moveTo>
                    <a:pt x="0" y="0"/>
                  </a:moveTo>
                  <a:lnTo>
                    <a:pt x="3810280" y="0"/>
                  </a:lnTo>
                  <a:lnTo>
                    <a:pt x="3810280" y="1067279"/>
                  </a:lnTo>
                  <a:lnTo>
                    <a:pt x="0" y="1067279"/>
                  </a:lnTo>
                  <a:lnTo>
                    <a:pt x="0" y="0"/>
                  </a:lnTo>
                  <a:close/>
                </a:path>
              </a:pathLst>
            </a:custGeom>
            <a:blipFill>
              <a:blip r:embed="rId8"/>
              <a:stretch>
                <a:fillRect l="-21726" t="0" r="-4994" b="-282543"/>
              </a:stretch>
            </a:blipFill>
          </p:spPr>
        </p:sp>
        <p:sp>
          <p:nvSpPr>
            <p:cNvPr name="Freeform 23" id="23"/>
            <p:cNvSpPr/>
            <p:nvPr/>
          </p:nvSpPr>
          <p:spPr>
            <a:xfrm flipH="false" flipV="false" rot="0">
              <a:off x="0" y="215294"/>
              <a:ext cx="470254" cy="631274"/>
            </a:xfrm>
            <a:custGeom>
              <a:avLst/>
              <a:gdLst/>
              <a:ahLst/>
              <a:cxnLst/>
              <a:rect r="r" b="b" t="t" l="l"/>
              <a:pathLst>
                <a:path h="631274" w="470254">
                  <a:moveTo>
                    <a:pt x="0" y="0"/>
                  </a:moveTo>
                  <a:lnTo>
                    <a:pt x="470254" y="0"/>
                  </a:lnTo>
                  <a:lnTo>
                    <a:pt x="470254" y="631274"/>
                  </a:lnTo>
                  <a:lnTo>
                    <a:pt x="0" y="631274"/>
                  </a:lnTo>
                  <a:lnTo>
                    <a:pt x="0" y="0"/>
                  </a:lnTo>
                  <a:close/>
                </a:path>
              </a:pathLst>
            </a:custGeom>
            <a:blipFill>
              <a:blip r:embed="rId9"/>
              <a:stretch>
                <a:fillRect l="-24099" t="0" r="-213117" b="-151202"/>
              </a:stretch>
            </a:blipFill>
          </p:spPr>
        </p:sp>
        <p:sp>
          <p:nvSpPr>
            <p:cNvPr name="Freeform 24" id="24"/>
            <p:cNvSpPr/>
            <p:nvPr/>
          </p:nvSpPr>
          <p:spPr>
            <a:xfrm flipH="false" flipV="false" rot="0">
              <a:off x="167230" y="311000"/>
              <a:ext cx="470254" cy="631274"/>
            </a:xfrm>
            <a:custGeom>
              <a:avLst/>
              <a:gdLst/>
              <a:ahLst/>
              <a:cxnLst/>
              <a:rect r="r" b="b" t="t" l="l"/>
              <a:pathLst>
                <a:path h="631274" w="470254">
                  <a:moveTo>
                    <a:pt x="0" y="0"/>
                  </a:moveTo>
                  <a:lnTo>
                    <a:pt x="470254" y="0"/>
                  </a:lnTo>
                  <a:lnTo>
                    <a:pt x="470254" y="631274"/>
                  </a:lnTo>
                  <a:lnTo>
                    <a:pt x="0" y="631274"/>
                  </a:lnTo>
                  <a:lnTo>
                    <a:pt x="0" y="0"/>
                  </a:lnTo>
                  <a:close/>
                </a:path>
              </a:pathLst>
            </a:custGeom>
            <a:blipFill>
              <a:blip r:embed="rId10"/>
              <a:stretch>
                <a:fillRect l="-204421" t="-140732" r="-32796" b="-10470"/>
              </a:stretch>
            </a:blipFill>
          </p:spPr>
        </p:sp>
      </p:grpSp>
      <p:sp>
        <p:nvSpPr>
          <p:cNvPr name="TextBox 25" id="25"/>
          <p:cNvSpPr txBox="true"/>
          <p:nvPr/>
        </p:nvSpPr>
        <p:spPr>
          <a:xfrm rot="0">
            <a:off x="1081361" y="9510259"/>
            <a:ext cx="3933279" cy="377825"/>
          </a:xfrm>
          <a:prstGeom prst="rect">
            <a:avLst/>
          </a:prstGeom>
        </p:spPr>
        <p:txBody>
          <a:bodyPr anchor="t" rtlCol="false" tIns="0" lIns="0" bIns="0" rIns="0">
            <a:spAutoFit/>
          </a:bodyPr>
          <a:lstStyle/>
          <a:p>
            <a:pPr algn="ctr">
              <a:lnSpc>
                <a:spcPts val="2499"/>
              </a:lnSpc>
            </a:pPr>
            <a:r>
              <a:rPr lang="en-US" sz="2499" spc="-24">
                <a:solidFill>
                  <a:srgbClr val="FDFDFD"/>
                </a:solidFill>
                <a:latin typeface="Avenir Bold"/>
              </a:rPr>
              <a:t>happens BEFORE </a:t>
            </a:r>
            <a:r>
              <a:rPr lang="en-US" sz="2499" spc="-24">
                <a:solidFill>
                  <a:srgbClr val="FDFDFD"/>
                </a:solidFill>
                <a:latin typeface="Avenir"/>
              </a:rPr>
              <a:t>a crisis.</a:t>
            </a:r>
          </a:p>
        </p:txBody>
      </p:sp>
      <p:sp>
        <p:nvSpPr>
          <p:cNvPr name="TextBox 26" id="26"/>
          <p:cNvSpPr txBox="true"/>
          <p:nvPr/>
        </p:nvSpPr>
        <p:spPr>
          <a:xfrm rot="0">
            <a:off x="7200699" y="9510259"/>
            <a:ext cx="4132700" cy="377825"/>
          </a:xfrm>
          <a:prstGeom prst="rect">
            <a:avLst/>
          </a:prstGeom>
        </p:spPr>
        <p:txBody>
          <a:bodyPr anchor="t" rtlCol="false" tIns="0" lIns="0" bIns="0" rIns="0">
            <a:spAutoFit/>
          </a:bodyPr>
          <a:lstStyle/>
          <a:p>
            <a:pPr algn="ctr">
              <a:lnSpc>
                <a:spcPts val="2499"/>
              </a:lnSpc>
            </a:pPr>
            <a:r>
              <a:rPr lang="en-US" sz="2499" spc="-24">
                <a:solidFill>
                  <a:srgbClr val="FDFDFD"/>
                </a:solidFill>
                <a:latin typeface="Avenir"/>
              </a:rPr>
              <a:t>happens </a:t>
            </a:r>
            <a:r>
              <a:rPr lang="en-US" sz="2499" spc="-24">
                <a:solidFill>
                  <a:srgbClr val="FDFDFD"/>
                </a:solidFill>
                <a:latin typeface="Avenir Bold"/>
              </a:rPr>
              <a:t>DURING</a:t>
            </a:r>
            <a:r>
              <a:rPr lang="en-US" sz="2499" spc="-24">
                <a:solidFill>
                  <a:srgbClr val="FDFDFD"/>
                </a:solidFill>
                <a:latin typeface="Avenir"/>
              </a:rPr>
              <a:t> a crisis.</a:t>
            </a:r>
          </a:p>
        </p:txBody>
      </p:sp>
      <p:sp>
        <p:nvSpPr>
          <p:cNvPr name="TextBox 27" id="27"/>
          <p:cNvSpPr txBox="true"/>
          <p:nvPr/>
        </p:nvSpPr>
        <p:spPr>
          <a:xfrm rot="0">
            <a:off x="13432824" y="9510259"/>
            <a:ext cx="3485057" cy="377825"/>
          </a:xfrm>
          <a:prstGeom prst="rect">
            <a:avLst/>
          </a:prstGeom>
        </p:spPr>
        <p:txBody>
          <a:bodyPr anchor="t" rtlCol="false" tIns="0" lIns="0" bIns="0" rIns="0">
            <a:spAutoFit/>
          </a:bodyPr>
          <a:lstStyle/>
          <a:p>
            <a:pPr algn="ctr">
              <a:lnSpc>
                <a:spcPts val="2499"/>
              </a:lnSpc>
            </a:pPr>
            <a:r>
              <a:rPr lang="en-US" sz="2499" spc="-24">
                <a:solidFill>
                  <a:srgbClr val="FDFDFD"/>
                </a:solidFill>
                <a:latin typeface="Avenir"/>
              </a:rPr>
              <a:t>happens </a:t>
            </a:r>
            <a:r>
              <a:rPr lang="en-US" sz="2499" spc="-24">
                <a:solidFill>
                  <a:srgbClr val="FDFDFD"/>
                </a:solidFill>
                <a:latin typeface="Avenir Bold"/>
              </a:rPr>
              <a:t>AFTER</a:t>
            </a:r>
            <a:r>
              <a:rPr lang="en-US" sz="2499" spc="-24">
                <a:solidFill>
                  <a:srgbClr val="FDFDFD"/>
                </a:solidFill>
                <a:latin typeface="Avenir"/>
              </a:rPr>
              <a:t> a crisis.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35155" y="3371850"/>
            <a:ext cx="6428518" cy="3543300"/>
            <a:chOff x="0" y="0"/>
            <a:chExt cx="8571358" cy="4724400"/>
          </a:xfrm>
        </p:grpSpPr>
        <p:sp>
          <p:nvSpPr>
            <p:cNvPr name="TextBox 3" id="3"/>
            <p:cNvSpPr txBox="true"/>
            <p:nvPr/>
          </p:nvSpPr>
          <p:spPr>
            <a:xfrm rot="0">
              <a:off x="0" y="-9525"/>
              <a:ext cx="8571358" cy="4733925"/>
            </a:xfrm>
            <a:prstGeom prst="rect">
              <a:avLst/>
            </a:prstGeom>
          </p:spPr>
          <p:txBody>
            <a:bodyPr anchor="t" rtlCol="false" tIns="0" lIns="0" bIns="0" rIns="0">
              <a:spAutoFit/>
            </a:bodyPr>
            <a:lstStyle/>
            <a:p>
              <a:pPr algn="l" marL="0" indent="0" lvl="0">
                <a:lnSpc>
                  <a:spcPts val="9360"/>
                </a:lnSpc>
                <a:spcBef>
                  <a:spcPct val="0"/>
                </a:spcBef>
              </a:pPr>
              <a:r>
                <a:rPr lang="en-US" sz="7800" spc="-117">
                  <a:solidFill>
                    <a:srgbClr val="000000"/>
                  </a:solidFill>
                  <a:latin typeface="Georgia Pro Bold"/>
                </a:rPr>
                <a:t>There is no </a:t>
              </a:r>
              <a:r>
                <a:rPr lang="en-US" sz="7800" spc="-117">
                  <a:solidFill>
                    <a:srgbClr val="FFFFFF"/>
                  </a:solidFill>
                  <a:latin typeface="Georgia Pro Bold"/>
                </a:rPr>
                <a:t>single</a:t>
              </a:r>
              <a:r>
                <a:rPr lang="en-US" sz="7800" spc="-117">
                  <a:solidFill>
                    <a:srgbClr val="000000"/>
                  </a:solidFill>
                  <a:latin typeface="Georgia Pro Bold"/>
                </a:rPr>
                <a:t> cause for suicide.</a:t>
              </a:r>
            </a:p>
          </p:txBody>
        </p:sp>
        <p:sp>
          <p:nvSpPr>
            <p:cNvPr name="TextBox 4" id="4"/>
            <p:cNvSpPr txBox="true"/>
            <p:nvPr/>
          </p:nvSpPr>
          <p:spPr>
            <a:xfrm rot="0">
              <a:off x="126993" y="1347454"/>
              <a:ext cx="5713696" cy="1914525"/>
            </a:xfrm>
            <a:prstGeom prst="rect">
              <a:avLst/>
            </a:prstGeom>
          </p:spPr>
          <p:txBody>
            <a:bodyPr anchor="t" rtlCol="false" tIns="0" lIns="0" bIns="0" rIns="0">
              <a:spAutoFit/>
            </a:bodyPr>
            <a:lstStyle/>
            <a:p>
              <a:pPr algn="l" marL="0" indent="0" lvl="0">
                <a:lnSpc>
                  <a:spcPts val="11313"/>
                </a:lnSpc>
                <a:spcBef>
                  <a:spcPct val="0"/>
                </a:spcBef>
              </a:pPr>
              <a:r>
                <a:rPr lang="en-US" sz="9428">
                  <a:solidFill>
                    <a:srgbClr val="5271FF"/>
                  </a:solidFill>
                  <a:latin typeface="Linotype Feltpen Medium"/>
                </a:rPr>
                <a:t>single</a:t>
              </a:r>
            </a:p>
          </p:txBody>
        </p:sp>
        <p:grpSp>
          <p:nvGrpSpPr>
            <p:cNvPr name="Group 5" id="5"/>
            <p:cNvGrpSpPr/>
            <p:nvPr/>
          </p:nvGrpSpPr>
          <p:grpSpPr>
            <a:xfrm rot="0">
              <a:off x="0" y="3138607"/>
              <a:ext cx="4285679" cy="228814"/>
              <a:chOff x="0" y="0"/>
              <a:chExt cx="3639421" cy="194310"/>
            </a:xfrm>
          </p:grpSpPr>
          <p:sp>
            <p:nvSpPr>
              <p:cNvPr name="Freeform 6" id="6"/>
              <p:cNvSpPr/>
              <p:nvPr/>
            </p:nvSpPr>
            <p:spPr>
              <a:xfrm flipH="false" flipV="false" rot="0">
                <a:off x="65109" y="41910"/>
                <a:ext cx="3510873" cy="116840"/>
              </a:xfrm>
              <a:custGeom>
                <a:avLst/>
                <a:gdLst/>
                <a:ahLst/>
                <a:cxnLst/>
                <a:rect r="r" b="b" t="t" l="l"/>
                <a:pathLst>
                  <a:path h="116840" w="3510873">
                    <a:moveTo>
                      <a:pt x="43406" y="31750"/>
                    </a:moveTo>
                    <a:cubicBezTo>
                      <a:pt x="2020046" y="34290"/>
                      <a:pt x="2175305" y="19050"/>
                      <a:pt x="2399013" y="13970"/>
                    </a:cubicBezTo>
                    <a:cubicBezTo>
                      <a:pt x="2639415" y="8890"/>
                      <a:pt x="2946595" y="5080"/>
                      <a:pt x="3145261" y="8890"/>
                    </a:cubicBezTo>
                    <a:cubicBezTo>
                      <a:pt x="3278818" y="11430"/>
                      <a:pt x="3430738" y="0"/>
                      <a:pt x="3479153" y="25400"/>
                    </a:cubicBezTo>
                    <a:cubicBezTo>
                      <a:pt x="3500856" y="36830"/>
                      <a:pt x="3509203" y="57150"/>
                      <a:pt x="3507533" y="69850"/>
                    </a:cubicBezTo>
                    <a:cubicBezTo>
                      <a:pt x="3505864" y="81280"/>
                      <a:pt x="3489169" y="95250"/>
                      <a:pt x="3474144" y="99060"/>
                    </a:cubicBezTo>
                    <a:cubicBezTo>
                      <a:pt x="3457450" y="102870"/>
                      <a:pt x="3424061" y="96520"/>
                      <a:pt x="3412374" y="86360"/>
                    </a:cubicBezTo>
                    <a:cubicBezTo>
                      <a:pt x="3402358" y="77470"/>
                      <a:pt x="3397349" y="58420"/>
                      <a:pt x="3404027" y="48260"/>
                    </a:cubicBezTo>
                    <a:cubicBezTo>
                      <a:pt x="3410705" y="36830"/>
                      <a:pt x="3440755" y="21590"/>
                      <a:pt x="3457450" y="21590"/>
                    </a:cubicBezTo>
                    <a:cubicBezTo>
                      <a:pt x="3472475" y="21590"/>
                      <a:pt x="3492508" y="31750"/>
                      <a:pt x="3500856" y="40640"/>
                    </a:cubicBezTo>
                    <a:cubicBezTo>
                      <a:pt x="3507533" y="48260"/>
                      <a:pt x="3510873" y="57150"/>
                      <a:pt x="3507533" y="66040"/>
                    </a:cubicBezTo>
                    <a:cubicBezTo>
                      <a:pt x="3502525" y="77470"/>
                      <a:pt x="3489169" y="95250"/>
                      <a:pt x="3464128" y="101600"/>
                    </a:cubicBezTo>
                    <a:cubicBezTo>
                      <a:pt x="3409036" y="116840"/>
                      <a:pt x="3257115" y="78740"/>
                      <a:pt x="3141922" y="72390"/>
                    </a:cubicBezTo>
                    <a:cubicBezTo>
                      <a:pt x="3010035" y="64770"/>
                      <a:pt x="2918215" y="64770"/>
                      <a:pt x="2716210" y="64770"/>
                    </a:cubicBezTo>
                    <a:cubicBezTo>
                      <a:pt x="2227058" y="63500"/>
                      <a:pt x="540905" y="100330"/>
                      <a:pt x="193657" y="96520"/>
                    </a:cubicBezTo>
                    <a:cubicBezTo>
                      <a:pt x="103506" y="95250"/>
                      <a:pt x="51753" y="104140"/>
                      <a:pt x="23372" y="90170"/>
                    </a:cubicBezTo>
                    <a:cubicBezTo>
                      <a:pt x="8347" y="82550"/>
                      <a:pt x="0" y="67310"/>
                      <a:pt x="1669" y="58420"/>
                    </a:cubicBezTo>
                    <a:cubicBezTo>
                      <a:pt x="5008" y="48260"/>
                      <a:pt x="43406" y="31750"/>
                      <a:pt x="43406" y="31750"/>
                    </a:cubicBezTo>
                  </a:path>
                </a:pathLst>
              </a:custGeom>
              <a:solidFill>
                <a:srgbClr val="00AEEF"/>
              </a:solidFill>
              <a:ln cap="sq">
                <a:noFill/>
                <a:prstDash val="solid"/>
                <a:miter/>
              </a:ln>
            </p:spPr>
          </p:sp>
        </p:grpSp>
      </p:grpSp>
      <p:grpSp>
        <p:nvGrpSpPr>
          <p:cNvPr name="Group 7" id="7"/>
          <p:cNvGrpSpPr/>
          <p:nvPr/>
        </p:nvGrpSpPr>
        <p:grpSpPr>
          <a:xfrm rot="0">
            <a:off x="9144000" y="-320805"/>
            <a:ext cx="9486900" cy="10928611"/>
            <a:chOff x="0" y="0"/>
            <a:chExt cx="2498607" cy="2878317"/>
          </a:xfrm>
        </p:grpSpPr>
        <p:sp>
          <p:nvSpPr>
            <p:cNvPr name="Freeform 8" id="8"/>
            <p:cNvSpPr/>
            <p:nvPr/>
          </p:nvSpPr>
          <p:spPr>
            <a:xfrm flipH="false" flipV="false" rot="0">
              <a:off x="0" y="0"/>
              <a:ext cx="2498607" cy="2878317"/>
            </a:xfrm>
            <a:custGeom>
              <a:avLst/>
              <a:gdLst/>
              <a:ahLst/>
              <a:cxnLst/>
              <a:rect r="r" b="b" t="t" l="l"/>
              <a:pathLst>
                <a:path h="2878317" w="2498607">
                  <a:moveTo>
                    <a:pt x="0" y="0"/>
                  </a:moveTo>
                  <a:lnTo>
                    <a:pt x="2498607" y="0"/>
                  </a:lnTo>
                  <a:lnTo>
                    <a:pt x="2498607" y="2878317"/>
                  </a:lnTo>
                  <a:lnTo>
                    <a:pt x="0" y="2878317"/>
                  </a:lnTo>
                  <a:close/>
                </a:path>
              </a:pathLst>
            </a:custGeom>
            <a:solidFill>
              <a:srgbClr val="5271FF"/>
            </a:solidFill>
          </p:spPr>
        </p:sp>
        <p:sp>
          <p:nvSpPr>
            <p:cNvPr name="TextBox 9" id="9"/>
            <p:cNvSpPr txBox="true"/>
            <p:nvPr/>
          </p:nvSpPr>
          <p:spPr>
            <a:xfrm>
              <a:off x="0" y="-57150"/>
              <a:ext cx="2498607" cy="2935467"/>
            </a:xfrm>
            <a:prstGeom prst="rect">
              <a:avLst/>
            </a:prstGeom>
          </p:spPr>
          <p:txBody>
            <a:bodyPr anchor="ctr" rtlCol="false" tIns="50800" lIns="50800" bIns="50800" rIns="50800"/>
            <a:lstStyle/>
            <a:p>
              <a:pPr algn="ctr">
                <a:lnSpc>
                  <a:spcPts val="2800"/>
                </a:lnSpc>
              </a:pPr>
            </a:p>
          </p:txBody>
        </p:sp>
      </p:grpSp>
      <p:grpSp>
        <p:nvGrpSpPr>
          <p:cNvPr name="Group 10" id="10"/>
          <p:cNvGrpSpPr/>
          <p:nvPr/>
        </p:nvGrpSpPr>
        <p:grpSpPr>
          <a:xfrm rot="0">
            <a:off x="8808621" y="3138362"/>
            <a:ext cx="10157658" cy="4010276"/>
            <a:chOff x="0" y="0"/>
            <a:chExt cx="13543544" cy="5347035"/>
          </a:xfrm>
        </p:grpSpPr>
        <p:sp>
          <p:nvSpPr>
            <p:cNvPr name="TextBox 11" id="11"/>
            <p:cNvSpPr txBox="true"/>
            <p:nvPr/>
          </p:nvSpPr>
          <p:spPr>
            <a:xfrm rot="0">
              <a:off x="2787324" y="463196"/>
              <a:ext cx="10756220" cy="688281"/>
            </a:xfrm>
            <a:prstGeom prst="rect">
              <a:avLst/>
            </a:prstGeom>
          </p:spPr>
          <p:txBody>
            <a:bodyPr anchor="t" rtlCol="false" tIns="0" lIns="0" bIns="0" rIns="0">
              <a:spAutoFit/>
            </a:bodyPr>
            <a:lstStyle/>
            <a:p>
              <a:pPr marL="0" indent="0" lvl="0">
                <a:lnSpc>
                  <a:spcPts val="3999"/>
                </a:lnSpc>
                <a:spcBef>
                  <a:spcPct val="0"/>
                </a:spcBef>
              </a:pPr>
              <a:r>
                <a:rPr lang="en-US" sz="2856">
                  <a:solidFill>
                    <a:srgbClr val="FFFFFF"/>
                  </a:solidFill>
                  <a:latin typeface="Helvetica World Bold"/>
                </a:rPr>
                <a:t>SUICIDE DOES NOT DISCRIMINATE.</a:t>
              </a:r>
            </a:p>
          </p:txBody>
        </p:sp>
        <p:sp>
          <p:nvSpPr>
            <p:cNvPr name="TextBox 12" id="12"/>
            <p:cNvSpPr txBox="true"/>
            <p:nvPr/>
          </p:nvSpPr>
          <p:spPr>
            <a:xfrm rot="0">
              <a:off x="0" y="0"/>
              <a:ext cx="2124858" cy="1411656"/>
            </a:xfrm>
            <a:prstGeom prst="rect">
              <a:avLst/>
            </a:prstGeom>
          </p:spPr>
          <p:txBody>
            <a:bodyPr anchor="t" rtlCol="false" tIns="0" lIns="0" bIns="0" rIns="0">
              <a:spAutoFit/>
            </a:bodyPr>
            <a:lstStyle/>
            <a:p>
              <a:pPr algn="r" marL="0" indent="0" lvl="0">
                <a:lnSpc>
                  <a:spcPts val="8336"/>
                </a:lnSpc>
                <a:spcBef>
                  <a:spcPct val="0"/>
                </a:spcBef>
              </a:pPr>
              <a:r>
                <a:rPr lang="en-US" sz="6947">
                  <a:solidFill>
                    <a:srgbClr val="FFFFFF"/>
                  </a:solidFill>
                  <a:latin typeface="Linotype Feltpen Medium"/>
                </a:rPr>
                <a:t>01</a:t>
              </a:r>
            </a:p>
          </p:txBody>
        </p:sp>
        <p:sp>
          <p:nvSpPr>
            <p:cNvPr name="TextBox 13" id="13"/>
            <p:cNvSpPr txBox="true"/>
            <p:nvPr/>
          </p:nvSpPr>
          <p:spPr>
            <a:xfrm rot="0">
              <a:off x="0" y="1964923"/>
              <a:ext cx="2124858" cy="1411656"/>
            </a:xfrm>
            <a:prstGeom prst="rect">
              <a:avLst/>
            </a:prstGeom>
          </p:spPr>
          <p:txBody>
            <a:bodyPr anchor="t" rtlCol="false" tIns="0" lIns="0" bIns="0" rIns="0">
              <a:spAutoFit/>
            </a:bodyPr>
            <a:lstStyle/>
            <a:p>
              <a:pPr algn="r" marL="0" indent="0" lvl="0">
                <a:lnSpc>
                  <a:spcPts val="8336"/>
                </a:lnSpc>
                <a:spcBef>
                  <a:spcPct val="0"/>
                </a:spcBef>
              </a:pPr>
              <a:r>
                <a:rPr lang="en-US" sz="6947">
                  <a:solidFill>
                    <a:srgbClr val="FFFFFF"/>
                  </a:solidFill>
                  <a:latin typeface="Linotype Feltpen Medium"/>
                </a:rPr>
                <a:t>02</a:t>
              </a:r>
            </a:p>
          </p:txBody>
        </p:sp>
        <p:sp>
          <p:nvSpPr>
            <p:cNvPr name="TextBox 14" id="14"/>
            <p:cNvSpPr txBox="true"/>
            <p:nvPr/>
          </p:nvSpPr>
          <p:spPr>
            <a:xfrm rot="0">
              <a:off x="0" y="3935379"/>
              <a:ext cx="2124858" cy="1411656"/>
            </a:xfrm>
            <a:prstGeom prst="rect">
              <a:avLst/>
            </a:prstGeom>
          </p:spPr>
          <p:txBody>
            <a:bodyPr anchor="t" rtlCol="false" tIns="0" lIns="0" bIns="0" rIns="0">
              <a:spAutoFit/>
            </a:bodyPr>
            <a:lstStyle/>
            <a:p>
              <a:pPr algn="r" marL="0" indent="0" lvl="0">
                <a:lnSpc>
                  <a:spcPts val="8336"/>
                </a:lnSpc>
                <a:spcBef>
                  <a:spcPct val="0"/>
                </a:spcBef>
              </a:pPr>
              <a:r>
                <a:rPr lang="en-US" sz="6947">
                  <a:solidFill>
                    <a:srgbClr val="FFFFFF"/>
                  </a:solidFill>
                  <a:latin typeface="Linotype Feltpen Medium"/>
                </a:rPr>
                <a:t>03</a:t>
              </a:r>
            </a:p>
          </p:txBody>
        </p:sp>
        <p:sp>
          <p:nvSpPr>
            <p:cNvPr name="TextBox 15" id="15"/>
            <p:cNvSpPr txBox="true"/>
            <p:nvPr/>
          </p:nvSpPr>
          <p:spPr>
            <a:xfrm rot="0">
              <a:off x="2787324" y="2298035"/>
              <a:ext cx="9955827" cy="688281"/>
            </a:xfrm>
            <a:prstGeom prst="rect">
              <a:avLst/>
            </a:prstGeom>
          </p:spPr>
          <p:txBody>
            <a:bodyPr anchor="t" rtlCol="false" tIns="0" lIns="0" bIns="0" rIns="0">
              <a:spAutoFit/>
            </a:bodyPr>
            <a:lstStyle/>
            <a:p>
              <a:pPr marL="0" indent="0" lvl="0">
                <a:lnSpc>
                  <a:spcPts val="3999"/>
                </a:lnSpc>
                <a:spcBef>
                  <a:spcPct val="0"/>
                </a:spcBef>
              </a:pPr>
              <a:r>
                <a:rPr lang="en-US" sz="2856">
                  <a:solidFill>
                    <a:srgbClr val="FFFFFF"/>
                  </a:solidFill>
                  <a:latin typeface="Helvetica World Bold"/>
                </a:rPr>
                <a:t>Suicide is an ambivalent act.</a:t>
              </a:r>
            </a:p>
          </p:txBody>
        </p:sp>
        <p:sp>
          <p:nvSpPr>
            <p:cNvPr name="TextBox 16" id="16"/>
            <p:cNvSpPr txBox="true"/>
            <p:nvPr/>
          </p:nvSpPr>
          <p:spPr>
            <a:xfrm rot="0">
              <a:off x="2787324" y="3904549"/>
              <a:ext cx="6431657" cy="1416166"/>
            </a:xfrm>
            <a:prstGeom prst="rect">
              <a:avLst/>
            </a:prstGeom>
          </p:spPr>
          <p:txBody>
            <a:bodyPr anchor="t" rtlCol="false" tIns="0" lIns="0" bIns="0" rIns="0">
              <a:spAutoFit/>
            </a:bodyPr>
            <a:lstStyle/>
            <a:p>
              <a:pPr marL="0" indent="0" lvl="0">
                <a:lnSpc>
                  <a:spcPts val="3999"/>
                </a:lnSpc>
                <a:spcBef>
                  <a:spcPct val="0"/>
                </a:spcBef>
              </a:pPr>
              <a:r>
                <a:rPr lang="en-US" sz="2856">
                  <a:solidFill>
                    <a:srgbClr val="FFFFFF"/>
                  </a:solidFill>
                  <a:latin typeface="Helvetica World Bold"/>
                </a:rPr>
                <a:t>Suicide is an outcome-it is not a cause.</a:t>
              </a:r>
              <a:r>
                <a:rPr lang="en-US" sz="2856">
                  <a:solidFill>
                    <a:srgbClr val="FFFFFF"/>
                  </a:solidFill>
                  <a:latin typeface="Helvetica World Bold"/>
                </a:rPr>
                <a:t> </a:t>
              </a:r>
            </a:p>
          </p:txBody>
        </p:sp>
      </p:grpSp>
      <p:grpSp>
        <p:nvGrpSpPr>
          <p:cNvPr name="Group 17" id="17"/>
          <p:cNvGrpSpPr/>
          <p:nvPr/>
        </p:nvGrpSpPr>
        <p:grpSpPr>
          <a:xfrm rot="0">
            <a:off x="14536425" y="9006936"/>
            <a:ext cx="3030966" cy="502728"/>
            <a:chOff x="0" y="0"/>
            <a:chExt cx="4041288" cy="670304"/>
          </a:xfrm>
        </p:grpSpPr>
        <p:sp>
          <p:nvSpPr>
            <p:cNvPr name="Freeform 18" id="18"/>
            <p:cNvSpPr/>
            <p:nvPr/>
          </p:nvSpPr>
          <p:spPr>
            <a:xfrm flipH="false" flipV="false" rot="0">
              <a:off x="0" y="72327"/>
              <a:ext cx="598442" cy="525649"/>
            </a:xfrm>
            <a:custGeom>
              <a:avLst/>
              <a:gdLst/>
              <a:ahLst/>
              <a:cxnLst/>
              <a:rect r="r" b="b" t="t" l="l"/>
              <a:pathLst>
                <a:path h="525649" w="598442">
                  <a:moveTo>
                    <a:pt x="0" y="0"/>
                  </a:moveTo>
                  <a:lnTo>
                    <a:pt x="598442" y="0"/>
                  </a:lnTo>
                  <a:lnTo>
                    <a:pt x="598442" y="525649"/>
                  </a:lnTo>
                  <a:lnTo>
                    <a:pt x="0" y="525649"/>
                  </a:lnTo>
                  <a:lnTo>
                    <a:pt x="0" y="0"/>
                  </a:lnTo>
                  <a:close/>
                </a:path>
              </a:pathLst>
            </a:custGeom>
            <a:blipFill>
              <a:blip r:embed="rId2"/>
              <a:stretch>
                <a:fillRect l="-142435" t="-22340" r="-155867" b="-274438"/>
              </a:stretch>
            </a:blipFill>
          </p:spPr>
        </p:sp>
        <p:sp>
          <p:nvSpPr>
            <p:cNvPr name="Freeform 19" id="19"/>
            <p:cNvSpPr/>
            <p:nvPr/>
          </p:nvSpPr>
          <p:spPr>
            <a:xfrm flipH="false" flipV="false" rot="0">
              <a:off x="569420" y="0"/>
              <a:ext cx="3471868" cy="670304"/>
            </a:xfrm>
            <a:custGeom>
              <a:avLst/>
              <a:gdLst/>
              <a:ahLst/>
              <a:cxnLst/>
              <a:rect r="r" b="b" t="t" l="l"/>
              <a:pathLst>
                <a:path h="670304" w="3471868">
                  <a:moveTo>
                    <a:pt x="0" y="0"/>
                  </a:moveTo>
                  <a:lnTo>
                    <a:pt x="3471868" y="0"/>
                  </a:lnTo>
                  <a:lnTo>
                    <a:pt x="3471868" y="670304"/>
                  </a:lnTo>
                  <a:lnTo>
                    <a:pt x="0" y="670304"/>
                  </a:lnTo>
                  <a:lnTo>
                    <a:pt x="0" y="0"/>
                  </a:lnTo>
                  <a:close/>
                </a:path>
              </a:pathLst>
            </a:custGeom>
            <a:blipFill>
              <a:blip r:embed="rId3"/>
              <a:stretch>
                <a:fillRect l="-33517" t="-218800" r="-23449" b="-392589"/>
              </a:stretch>
            </a:blipFill>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904630" y="1947001"/>
            <a:ext cx="8478741" cy="6984967"/>
            <a:chOff x="0" y="0"/>
            <a:chExt cx="11304988" cy="9313289"/>
          </a:xfrm>
        </p:grpSpPr>
        <p:grpSp>
          <p:nvGrpSpPr>
            <p:cNvPr name="Group 3" id="3"/>
            <p:cNvGrpSpPr/>
            <p:nvPr/>
          </p:nvGrpSpPr>
          <p:grpSpPr>
            <a:xfrm rot="0">
              <a:off x="3268678" y="4505928"/>
              <a:ext cx="4807361" cy="4807361"/>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BB65B">
                  <a:alpha val="72941"/>
                </a:srgbClr>
              </a:solidFill>
              <a:ln cap="sq">
                <a:noFill/>
                <a:prstDash val="solid"/>
                <a:miter/>
              </a:ln>
            </p:spPr>
          </p:sp>
          <p:sp>
            <p:nvSpPr>
              <p:cNvPr name="TextBox 5" id="5"/>
              <p:cNvSpPr txBox="true"/>
              <p:nvPr/>
            </p:nvSpPr>
            <p:spPr>
              <a:xfrm>
                <a:off x="76200" y="66675"/>
                <a:ext cx="660400" cy="669925"/>
              </a:xfrm>
              <a:prstGeom prst="rect">
                <a:avLst/>
              </a:prstGeom>
            </p:spPr>
            <p:txBody>
              <a:bodyPr anchor="ctr" rtlCol="false" tIns="50800" lIns="50800" bIns="50800" rIns="50800"/>
              <a:lstStyle/>
              <a:p>
                <a:pPr algn="ctr">
                  <a:lnSpc>
                    <a:spcPts val="1468"/>
                  </a:lnSpc>
                </a:pPr>
              </a:p>
            </p:txBody>
          </p:sp>
        </p:grpSp>
        <p:sp>
          <p:nvSpPr>
            <p:cNvPr name="Freeform 6" id="6"/>
            <p:cNvSpPr/>
            <p:nvPr/>
          </p:nvSpPr>
          <p:spPr>
            <a:xfrm flipH="false" flipV="false" rot="0">
              <a:off x="0" y="0"/>
              <a:ext cx="11304988" cy="6909609"/>
            </a:xfrm>
            <a:custGeom>
              <a:avLst/>
              <a:gdLst/>
              <a:ahLst/>
              <a:cxnLst/>
              <a:rect r="r" b="b" t="t" l="l"/>
              <a:pathLst>
                <a:path h="6909609" w="11304988">
                  <a:moveTo>
                    <a:pt x="0" y="0"/>
                  </a:moveTo>
                  <a:lnTo>
                    <a:pt x="11304988" y="0"/>
                  </a:lnTo>
                  <a:lnTo>
                    <a:pt x="11304988" y="6909609"/>
                  </a:lnTo>
                  <a:lnTo>
                    <a:pt x="0" y="6909609"/>
                  </a:lnTo>
                  <a:lnTo>
                    <a:pt x="0" y="0"/>
                  </a:lnTo>
                  <a:close/>
                </a:path>
              </a:pathLst>
            </a:custGeom>
            <a:blipFill>
              <a:blip r:embed="rId2">
                <a:alphaModFix amt="64000"/>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916358" y="2843209"/>
              <a:ext cx="2768735" cy="646662"/>
            </a:xfrm>
            <a:prstGeom prst="rect">
              <a:avLst/>
            </a:prstGeom>
          </p:spPr>
          <p:txBody>
            <a:bodyPr anchor="t" rtlCol="false" tIns="0" lIns="0" bIns="0" rIns="0">
              <a:spAutoFit/>
            </a:bodyPr>
            <a:lstStyle/>
            <a:p>
              <a:pPr>
                <a:lnSpc>
                  <a:spcPts val="3534"/>
                </a:lnSpc>
              </a:pPr>
              <a:r>
                <a:rPr lang="en-US" sz="2945">
                  <a:solidFill>
                    <a:srgbClr val="FFFFFF"/>
                  </a:solidFill>
                  <a:latin typeface="Avenir Bold Italics"/>
                </a:rPr>
                <a:t>I am alone</a:t>
              </a:r>
            </a:p>
          </p:txBody>
        </p:sp>
        <p:sp>
          <p:nvSpPr>
            <p:cNvPr name="TextBox 8" id="8"/>
            <p:cNvSpPr txBox="true"/>
            <p:nvPr/>
          </p:nvSpPr>
          <p:spPr>
            <a:xfrm rot="0">
              <a:off x="7317805" y="2778141"/>
              <a:ext cx="3305870" cy="646662"/>
            </a:xfrm>
            <a:prstGeom prst="rect">
              <a:avLst/>
            </a:prstGeom>
          </p:spPr>
          <p:txBody>
            <a:bodyPr anchor="t" rtlCol="false" tIns="0" lIns="0" bIns="0" rIns="0">
              <a:spAutoFit/>
            </a:bodyPr>
            <a:lstStyle/>
            <a:p>
              <a:pPr>
                <a:lnSpc>
                  <a:spcPts val="3534"/>
                </a:lnSpc>
              </a:pPr>
              <a:r>
                <a:rPr lang="en-US" sz="2945">
                  <a:solidFill>
                    <a:srgbClr val="FFFFFF"/>
                  </a:solidFill>
                  <a:latin typeface="Avenir Bold Italics"/>
                </a:rPr>
                <a:t>I am a burden</a:t>
              </a:r>
            </a:p>
          </p:txBody>
        </p:sp>
        <p:sp>
          <p:nvSpPr>
            <p:cNvPr name="TextBox 9" id="9"/>
            <p:cNvSpPr txBox="true"/>
            <p:nvPr/>
          </p:nvSpPr>
          <p:spPr>
            <a:xfrm rot="0">
              <a:off x="7317805" y="3554493"/>
              <a:ext cx="3469057" cy="377516"/>
            </a:xfrm>
            <a:prstGeom prst="rect">
              <a:avLst/>
            </a:prstGeom>
          </p:spPr>
          <p:txBody>
            <a:bodyPr anchor="t" rtlCol="false" tIns="0" lIns="0" bIns="0" rIns="0">
              <a:spAutoFit/>
            </a:bodyPr>
            <a:lstStyle/>
            <a:p>
              <a:pPr>
                <a:lnSpc>
                  <a:spcPts val="2014"/>
                </a:lnSpc>
              </a:pPr>
              <a:r>
                <a:rPr lang="en-US" sz="1678">
                  <a:solidFill>
                    <a:srgbClr val="FFFFFF"/>
                  </a:solidFill>
                  <a:latin typeface="Avenir"/>
                </a:rPr>
                <a:t>Perceived Burdensomness</a:t>
              </a:r>
            </a:p>
          </p:txBody>
        </p:sp>
        <p:sp>
          <p:nvSpPr>
            <p:cNvPr name="TextBox 10" id="10"/>
            <p:cNvSpPr txBox="true"/>
            <p:nvPr/>
          </p:nvSpPr>
          <p:spPr>
            <a:xfrm rot="0">
              <a:off x="916358" y="3630411"/>
              <a:ext cx="4407204" cy="377516"/>
            </a:xfrm>
            <a:prstGeom prst="rect">
              <a:avLst/>
            </a:prstGeom>
          </p:spPr>
          <p:txBody>
            <a:bodyPr anchor="t" rtlCol="false" tIns="0" lIns="0" bIns="0" rIns="0">
              <a:spAutoFit/>
            </a:bodyPr>
            <a:lstStyle/>
            <a:p>
              <a:pPr>
                <a:lnSpc>
                  <a:spcPts val="2014"/>
                </a:lnSpc>
              </a:pPr>
              <a:r>
                <a:rPr lang="en-US" sz="1678">
                  <a:solidFill>
                    <a:srgbClr val="FFFFFF"/>
                  </a:solidFill>
                  <a:latin typeface="Avenir"/>
                </a:rPr>
                <a:t>Thwarted Belongingness</a:t>
              </a:r>
            </a:p>
          </p:txBody>
        </p:sp>
        <p:sp>
          <p:nvSpPr>
            <p:cNvPr name="TextBox 11" id="11"/>
            <p:cNvSpPr txBox="true"/>
            <p:nvPr/>
          </p:nvSpPr>
          <p:spPr>
            <a:xfrm rot="0">
              <a:off x="4517684" y="2797191"/>
              <a:ext cx="2269620" cy="692680"/>
            </a:xfrm>
            <a:prstGeom prst="rect">
              <a:avLst/>
            </a:prstGeom>
          </p:spPr>
          <p:txBody>
            <a:bodyPr anchor="t" rtlCol="false" tIns="0" lIns="0" bIns="0" rIns="0">
              <a:spAutoFit/>
            </a:bodyPr>
            <a:lstStyle/>
            <a:p>
              <a:pPr algn="ctr">
                <a:lnSpc>
                  <a:spcPts val="2014"/>
                </a:lnSpc>
              </a:pPr>
              <a:r>
                <a:rPr lang="en-US" sz="1678">
                  <a:solidFill>
                    <a:srgbClr val="FFFFFF"/>
                  </a:solidFill>
                  <a:latin typeface="Avenir Bold"/>
                </a:rPr>
                <a:t>Desire for</a:t>
              </a:r>
            </a:p>
            <a:p>
              <a:pPr algn="ctr">
                <a:lnSpc>
                  <a:spcPts val="2014"/>
                </a:lnSpc>
              </a:pPr>
              <a:r>
                <a:rPr lang="en-US" sz="1678">
                  <a:solidFill>
                    <a:srgbClr val="FFFFFF"/>
                  </a:solidFill>
                  <a:latin typeface="Avenir Bold"/>
                </a:rPr>
                <a:t>Suicide</a:t>
              </a:r>
            </a:p>
          </p:txBody>
        </p:sp>
        <p:sp>
          <p:nvSpPr>
            <p:cNvPr name="TextBox 12" id="12"/>
            <p:cNvSpPr txBox="true"/>
            <p:nvPr/>
          </p:nvSpPr>
          <p:spPr>
            <a:xfrm rot="0">
              <a:off x="4109374" y="7040624"/>
              <a:ext cx="3340336" cy="1022869"/>
            </a:xfrm>
            <a:prstGeom prst="rect">
              <a:avLst/>
            </a:prstGeom>
          </p:spPr>
          <p:txBody>
            <a:bodyPr anchor="t" rtlCol="false" tIns="0" lIns="0" bIns="0" rIns="0">
              <a:spAutoFit/>
            </a:bodyPr>
            <a:lstStyle/>
            <a:p>
              <a:pPr algn="ctr">
                <a:lnSpc>
                  <a:spcPts val="2964"/>
                </a:lnSpc>
              </a:pPr>
              <a:r>
                <a:rPr lang="en-US" sz="2470">
                  <a:solidFill>
                    <a:srgbClr val="FFFFFF"/>
                  </a:solidFill>
                  <a:latin typeface="Avenir Bold"/>
                </a:rPr>
                <a:t>Capability </a:t>
              </a:r>
            </a:p>
            <a:p>
              <a:pPr algn="ctr">
                <a:lnSpc>
                  <a:spcPts val="2964"/>
                </a:lnSpc>
              </a:pPr>
              <a:r>
                <a:rPr lang="en-US" sz="2470">
                  <a:solidFill>
                    <a:srgbClr val="FFFFFF"/>
                  </a:solidFill>
                  <a:latin typeface="Avenir Bold"/>
                </a:rPr>
                <a:t>for Suicide</a:t>
              </a:r>
            </a:p>
          </p:txBody>
        </p:sp>
        <p:sp>
          <p:nvSpPr>
            <p:cNvPr name="TextBox 13" id="13"/>
            <p:cNvSpPr txBox="true"/>
            <p:nvPr/>
          </p:nvSpPr>
          <p:spPr>
            <a:xfrm rot="0">
              <a:off x="4785339" y="4721770"/>
              <a:ext cx="1734311" cy="989284"/>
            </a:xfrm>
            <a:prstGeom prst="rect">
              <a:avLst/>
            </a:prstGeom>
          </p:spPr>
          <p:txBody>
            <a:bodyPr anchor="t" rtlCol="false" tIns="0" lIns="0" bIns="0" rIns="0">
              <a:spAutoFit/>
            </a:bodyPr>
            <a:lstStyle/>
            <a:p>
              <a:pPr algn="ctr">
                <a:lnSpc>
                  <a:spcPts val="1539"/>
                </a:lnSpc>
              </a:pPr>
              <a:r>
                <a:rPr lang="en-US" sz="1282">
                  <a:solidFill>
                    <a:srgbClr val="FFFFFF">
                      <a:alpha val="67843"/>
                    </a:srgbClr>
                  </a:solidFill>
                  <a:latin typeface="Avenir Bold"/>
                </a:rPr>
                <a:t>Lethal </a:t>
              </a:r>
            </a:p>
            <a:p>
              <a:pPr algn="ctr">
                <a:lnSpc>
                  <a:spcPts val="1201"/>
                </a:lnSpc>
              </a:pPr>
              <a:r>
                <a:rPr lang="en-US" sz="1001">
                  <a:solidFill>
                    <a:srgbClr val="FFFFFF">
                      <a:alpha val="67843"/>
                    </a:srgbClr>
                  </a:solidFill>
                  <a:latin typeface="Avenir Bold"/>
                </a:rPr>
                <a:t>(or near lethal)</a:t>
              </a:r>
            </a:p>
            <a:p>
              <a:pPr algn="ctr">
                <a:lnSpc>
                  <a:spcPts val="1539"/>
                </a:lnSpc>
              </a:pPr>
              <a:r>
                <a:rPr lang="en-US" sz="1282">
                  <a:solidFill>
                    <a:srgbClr val="FFFFFF">
                      <a:alpha val="67843"/>
                    </a:srgbClr>
                  </a:solidFill>
                  <a:latin typeface="Avenir Bold"/>
                </a:rPr>
                <a:t>Suicide </a:t>
              </a:r>
            </a:p>
            <a:p>
              <a:pPr algn="ctr">
                <a:lnSpc>
                  <a:spcPts val="1539"/>
                </a:lnSpc>
              </a:pPr>
              <a:r>
                <a:rPr lang="en-US" sz="1282">
                  <a:solidFill>
                    <a:srgbClr val="FFFFFF">
                      <a:alpha val="67843"/>
                    </a:srgbClr>
                  </a:solidFill>
                  <a:latin typeface="Avenir Bold"/>
                </a:rPr>
                <a:t>Attempt</a:t>
              </a:r>
            </a:p>
          </p:txBody>
        </p:sp>
      </p:grpSp>
      <p:sp>
        <p:nvSpPr>
          <p:cNvPr name="TextBox 14" id="14"/>
          <p:cNvSpPr txBox="true"/>
          <p:nvPr/>
        </p:nvSpPr>
        <p:spPr>
          <a:xfrm rot="0">
            <a:off x="2005208" y="800100"/>
            <a:ext cx="14277584" cy="820569"/>
          </a:xfrm>
          <a:prstGeom prst="rect">
            <a:avLst/>
          </a:prstGeom>
        </p:spPr>
        <p:txBody>
          <a:bodyPr anchor="t" rtlCol="false" tIns="0" lIns="0" bIns="0" rIns="0">
            <a:spAutoFit/>
          </a:bodyPr>
          <a:lstStyle/>
          <a:p>
            <a:pPr algn="ctr">
              <a:lnSpc>
                <a:spcPts val="6338"/>
              </a:lnSpc>
            </a:pPr>
            <a:r>
              <a:rPr lang="en-US" sz="3986" spc="318">
                <a:solidFill>
                  <a:srgbClr val="000000"/>
                </a:solidFill>
                <a:latin typeface="Avenir Bold"/>
              </a:rPr>
              <a:t>JOINER’S INTERPERSONAL THEORY OF  SUICIDE</a:t>
            </a:r>
          </a:p>
        </p:txBody>
      </p:sp>
      <p:sp>
        <p:nvSpPr>
          <p:cNvPr name="TextBox 15" id="15"/>
          <p:cNvSpPr txBox="true"/>
          <p:nvPr/>
        </p:nvSpPr>
        <p:spPr>
          <a:xfrm rot="0">
            <a:off x="4905465" y="9248775"/>
            <a:ext cx="8140294" cy="555625"/>
          </a:xfrm>
          <a:prstGeom prst="rect">
            <a:avLst/>
          </a:prstGeom>
        </p:spPr>
        <p:txBody>
          <a:bodyPr anchor="t" rtlCol="false" tIns="0" lIns="0" bIns="0" rIns="0">
            <a:spAutoFit/>
          </a:bodyPr>
          <a:lstStyle/>
          <a:p>
            <a:pPr>
              <a:lnSpc>
                <a:spcPts val="2000"/>
              </a:lnSpc>
              <a:spcBef>
                <a:spcPct val="0"/>
              </a:spcBef>
            </a:pPr>
            <a:r>
              <a:rPr lang="en-US" sz="2000" spc="-20">
                <a:solidFill>
                  <a:srgbClr val="000000"/>
                </a:solidFill>
                <a:latin typeface="Avenir"/>
              </a:rPr>
              <a:t>K.A. VanOrden et al. “Interpersonal Theory of Suicide.” Psychol Rev.</a:t>
            </a:r>
          </a:p>
          <a:p>
            <a:pPr>
              <a:lnSpc>
                <a:spcPts val="2000"/>
              </a:lnSpc>
              <a:spcBef>
                <a:spcPct val="0"/>
              </a:spcBef>
            </a:pPr>
            <a:r>
              <a:rPr lang="en-US" sz="2000" spc="-20">
                <a:solidFill>
                  <a:srgbClr val="000000"/>
                </a:solidFill>
                <a:latin typeface="Avenir"/>
              </a:rPr>
              <a:t>117(2)(2010):575</a:t>
            </a:r>
          </a:p>
        </p:txBody>
      </p:sp>
      <p:grpSp>
        <p:nvGrpSpPr>
          <p:cNvPr name="Group 16" id="16"/>
          <p:cNvGrpSpPr/>
          <p:nvPr/>
        </p:nvGrpSpPr>
        <p:grpSpPr>
          <a:xfrm rot="0">
            <a:off x="14927478" y="9169065"/>
            <a:ext cx="2756635" cy="667781"/>
            <a:chOff x="0" y="0"/>
            <a:chExt cx="3675513" cy="890375"/>
          </a:xfrm>
        </p:grpSpPr>
        <p:sp>
          <p:nvSpPr>
            <p:cNvPr name="Freeform 17" id="17"/>
            <p:cNvSpPr/>
            <p:nvPr/>
          </p:nvSpPr>
          <p:spPr>
            <a:xfrm flipH="false" flipV="false" rot="0">
              <a:off x="496798" y="0"/>
              <a:ext cx="3178715" cy="890375"/>
            </a:xfrm>
            <a:custGeom>
              <a:avLst/>
              <a:gdLst/>
              <a:ahLst/>
              <a:cxnLst/>
              <a:rect r="r" b="b" t="t" l="l"/>
              <a:pathLst>
                <a:path h="890375" w="3178715">
                  <a:moveTo>
                    <a:pt x="0" y="0"/>
                  </a:moveTo>
                  <a:lnTo>
                    <a:pt x="3178715" y="0"/>
                  </a:lnTo>
                  <a:lnTo>
                    <a:pt x="3178715" y="890375"/>
                  </a:lnTo>
                  <a:lnTo>
                    <a:pt x="0" y="890375"/>
                  </a:lnTo>
                  <a:lnTo>
                    <a:pt x="0" y="0"/>
                  </a:lnTo>
                  <a:close/>
                </a:path>
              </a:pathLst>
            </a:custGeom>
            <a:blipFill>
              <a:blip r:embed="rId4"/>
              <a:stretch>
                <a:fillRect l="-21726" t="0" r="-4994" b="-282543"/>
              </a:stretch>
            </a:blipFill>
          </p:spPr>
        </p:sp>
        <p:sp>
          <p:nvSpPr>
            <p:cNvPr name="Freeform 18" id="18"/>
            <p:cNvSpPr/>
            <p:nvPr/>
          </p:nvSpPr>
          <p:spPr>
            <a:xfrm flipH="false" flipV="false" rot="0">
              <a:off x="0" y="179608"/>
              <a:ext cx="392308" cy="526639"/>
            </a:xfrm>
            <a:custGeom>
              <a:avLst/>
              <a:gdLst/>
              <a:ahLst/>
              <a:cxnLst/>
              <a:rect r="r" b="b" t="t" l="l"/>
              <a:pathLst>
                <a:path h="526639" w="392308">
                  <a:moveTo>
                    <a:pt x="0" y="0"/>
                  </a:moveTo>
                  <a:lnTo>
                    <a:pt x="392308" y="0"/>
                  </a:lnTo>
                  <a:lnTo>
                    <a:pt x="392308" y="526639"/>
                  </a:lnTo>
                  <a:lnTo>
                    <a:pt x="0" y="526639"/>
                  </a:lnTo>
                  <a:lnTo>
                    <a:pt x="0" y="0"/>
                  </a:lnTo>
                  <a:close/>
                </a:path>
              </a:pathLst>
            </a:custGeom>
            <a:blipFill>
              <a:blip r:embed="rId5"/>
              <a:stretch>
                <a:fillRect l="-24099" t="0" r="-213117" b="-151202"/>
              </a:stretch>
            </a:blipFill>
          </p:spPr>
        </p:sp>
        <p:sp>
          <p:nvSpPr>
            <p:cNvPr name="Freeform 19" id="19"/>
            <p:cNvSpPr/>
            <p:nvPr/>
          </p:nvSpPr>
          <p:spPr>
            <a:xfrm flipH="false" flipV="false" rot="0">
              <a:off x="139511" y="259451"/>
              <a:ext cx="392308" cy="526639"/>
            </a:xfrm>
            <a:custGeom>
              <a:avLst/>
              <a:gdLst/>
              <a:ahLst/>
              <a:cxnLst/>
              <a:rect r="r" b="b" t="t" l="l"/>
              <a:pathLst>
                <a:path h="526639" w="392308">
                  <a:moveTo>
                    <a:pt x="0" y="0"/>
                  </a:moveTo>
                  <a:lnTo>
                    <a:pt x="392308" y="0"/>
                  </a:lnTo>
                  <a:lnTo>
                    <a:pt x="392308" y="526639"/>
                  </a:lnTo>
                  <a:lnTo>
                    <a:pt x="0" y="526639"/>
                  </a:lnTo>
                  <a:lnTo>
                    <a:pt x="0" y="0"/>
                  </a:lnTo>
                  <a:close/>
                </a:path>
              </a:pathLst>
            </a:custGeom>
            <a:blipFill>
              <a:blip r:embed="rId6"/>
              <a:stretch>
                <a:fillRect l="-204421" t="-140732" r="-32796" b="-10470"/>
              </a:stretch>
            </a:blipFill>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945781" y="869400"/>
            <a:ext cx="9616040" cy="8313339"/>
          </a:xfrm>
          <a:custGeom>
            <a:avLst/>
            <a:gdLst/>
            <a:ahLst/>
            <a:cxnLst/>
            <a:rect r="r" b="b" t="t" l="l"/>
            <a:pathLst>
              <a:path h="8313339" w="9616040">
                <a:moveTo>
                  <a:pt x="0" y="0"/>
                </a:moveTo>
                <a:lnTo>
                  <a:pt x="9616039" y="0"/>
                </a:lnTo>
                <a:lnTo>
                  <a:pt x="9616039" y="8313339"/>
                </a:lnTo>
                <a:lnTo>
                  <a:pt x="0" y="8313339"/>
                </a:lnTo>
                <a:lnTo>
                  <a:pt x="0" y="0"/>
                </a:lnTo>
                <a:close/>
              </a:path>
            </a:pathLst>
          </a:custGeom>
          <a:blipFill>
            <a:blip r:embed="rId2"/>
            <a:stretch>
              <a:fillRect l="0" t="-2453" r="0" b="-1774"/>
            </a:stretch>
          </a:blipFill>
        </p:spPr>
      </p:sp>
      <p:sp>
        <p:nvSpPr>
          <p:cNvPr name="TextBox 3" id="3"/>
          <p:cNvSpPr txBox="true"/>
          <p:nvPr/>
        </p:nvSpPr>
        <p:spPr>
          <a:xfrm rot="0">
            <a:off x="8585871" y="9388140"/>
            <a:ext cx="8335858" cy="462380"/>
          </a:xfrm>
          <a:prstGeom prst="rect">
            <a:avLst/>
          </a:prstGeom>
        </p:spPr>
        <p:txBody>
          <a:bodyPr anchor="t" rtlCol="false" tIns="0" lIns="0" bIns="0" rIns="0">
            <a:spAutoFit/>
          </a:bodyPr>
          <a:lstStyle/>
          <a:p>
            <a:pPr>
              <a:lnSpc>
                <a:spcPts val="1248"/>
              </a:lnSpc>
            </a:pPr>
            <a:r>
              <a:rPr lang="en-US" sz="1040">
                <a:solidFill>
                  <a:srgbClr val="2B391F"/>
                </a:solidFill>
                <a:latin typeface="Neue Einstellung"/>
              </a:rPr>
              <a:t>Opara I, Assan MA, Pierre K, Gunn JF 3rd, Metzger I, Hamilton J, Arugu E. Suicide among Black Children: An Integrated Model of the Interpersonal-Psychological Theory of Suicide and Intersectionality Theory for Researchers and Clinicians. J Black Stud. 2020 Sep;51(6):611-631. doi: 10.1177/0021934720935641. Epub 2020 Jun 15. PMID: 34305168; PMCID: PMC8301214.</a:t>
            </a:r>
          </a:p>
        </p:txBody>
      </p:sp>
      <p:sp>
        <p:nvSpPr>
          <p:cNvPr name="TextBox 4" id="4"/>
          <p:cNvSpPr txBox="true"/>
          <p:nvPr/>
        </p:nvSpPr>
        <p:spPr>
          <a:xfrm rot="0">
            <a:off x="791545" y="3622634"/>
            <a:ext cx="6904697" cy="2692571"/>
          </a:xfrm>
          <a:prstGeom prst="rect">
            <a:avLst/>
          </a:prstGeom>
        </p:spPr>
        <p:txBody>
          <a:bodyPr anchor="t" rtlCol="false" tIns="0" lIns="0" bIns="0" rIns="0">
            <a:spAutoFit/>
          </a:bodyPr>
          <a:lstStyle/>
          <a:p>
            <a:pPr>
              <a:lnSpc>
                <a:spcPts val="5182"/>
              </a:lnSpc>
            </a:pPr>
            <a:r>
              <a:rPr lang="en-US" sz="3986" spc="318">
                <a:solidFill>
                  <a:srgbClr val="000000"/>
                </a:solidFill>
                <a:latin typeface="Avenir Bold"/>
              </a:rPr>
              <a:t>COMBINED INTERPERSONAL + INTERSECTIONAL THEORIES OF  SUICIDE</a:t>
            </a:r>
          </a:p>
        </p:txBody>
      </p:sp>
      <p:grpSp>
        <p:nvGrpSpPr>
          <p:cNvPr name="Group 5" id="5"/>
          <p:cNvGrpSpPr/>
          <p:nvPr/>
        </p:nvGrpSpPr>
        <p:grpSpPr>
          <a:xfrm rot="0">
            <a:off x="791545" y="9054250"/>
            <a:ext cx="2756635" cy="667781"/>
            <a:chOff x="0" y="0"/>
            <a:chExt cx="3675513" cy="890375"/>
          </a:xfrm>
        </p:grpSpPr>
        <p:sp>
          <p:nvSpPr>
            <p:cNvPr name="Freeform 6" id="6"/>
            <p:cNvSpPr/>
            <p:nvPr/>
          </p:nvSpPr>
          <p:spPr>
            <a:xfrm flipH="false" flipV="false" rot="0">
              <a:off x="496798" y="0"/>
              <a:ext cx="3178715" cy="890375"/>
            </a:xfrm>
            <a:custGeom>
              <a:avLst/>
              <a:gdLst/>
              <a:ahLst/>
              <a:cxnLst/>
              <a:rect r="r" b="b" t="t" l="l"/>
              <a:pathLst>
                <a:path h="890375" w="3178715">
                  <a:moveTo>
                    <a:pt x="0" y="0"/>
                  </a:moveTo>
                  <a:lnTo>
                    <a:pt x="3178715" y="0"/>
                  </a:lnTo>
                  <a:lnTo>
                    <a:pt x="3178715" y="890375"/>
                  </a:lnTo>
                  <a:lnTo>
                    <a:pt x="0" y="890375"/>
                  </a:lnTo>
                  <a:lnTo>
                    <a:pt x="0" y="0"/>
                  </a:lnTo>
                  <a:close/>
                </a:path>
              </a:pathLst>
            </a:custGeom>
            <a:blipFill>
              <a:blip r:embed="rId3"/>
              <a:stretch>
                <a:fillRect l="-21726" t="0" r="-4994" b="-282543"/>
              </a:stretch>
            </a:blipFill>
          </p:spPr>
        </p:sp>
        <p:sp>
          <p:nvSpPr>
            <p:cNvPr name="Freeform 7" id="7"/>
            <p:cNvSpPr/>
            <p:nvPr/>
          </p:nvSpPr>
          <p:spPr>
            <a:xfrm flipH="false" flipV="false" rot="0">
              <a:off x="0" y="179608"/>
              <a:ext cx="392308" cy="526639"/>
            </a:xfrm>
            <a:custGeom>
              <a:avLst/>
              <a:gdLst/>
              <a:ahLst/>
              <a:cxnLst/>
              <a:rect r="r" b="b" t="t" l="l"/>
              <a:pathLst>
                <a:path h="526639" w="392308">
                  <a:moveTo>
                    <a:pt x="0" y="0"/>
                  </a:moveTo>
                  <a:lnTo>
                    <a:pt x="392308" y="0"/>
                  </a:lnTo>
                  <a:lnTo>
                    <a:pt x="392308" y="526639"/>
                  </a:lnTo>
                  <a:lnTo>
                    <a:pt x="0" y="526639"/>
                  </a:lnTo>
                  <a:lnTo>
                    <a:pt x="0" y="0"/>
                  </a:lnTo>
                  <a:close/>
                </a:path>
              </a:pathLst>
            </a:custGeom>
            <a:blipFill>
              <a:blip r:embed="rId4"/>
              <a:stretch>
                <a:fillRect l="-24099" t="0" r="-213117" b="-151202"/>
              </a:stretch>
            </a:blipFill>
          </p:spPr>
        </p:sp>
        <p:sp>
          <p:nvSpPr>
            <p:cNvPr name="Freeform 8" id="8"/>
            <p:cNvSpPr/>
            <p:nvPr/>
          </p:nvSpPr>
          <p:spPr>
            <a:xfrm flipH="false" flipV="false" rot="0">
              <a:off x="139511" y="259451"/>
              <a:ext cx="392308" cy="526639"/>
            </a:xfrm>
            <a:custGeom>
              <a:avLst/>
              <a:gdLst/>
              <a:ahLst/>
              <a:cxnLst/>
              <a:rect r="r" b="b" t="t" l="l"/>
              <a:pathLst>
                <a:path h="526639" w="392308">
                  <a:moveTo>
                    <a:pt x="0" y="0"/>
                  </a:moveTo>
                  <a:lnTo>
                    <a:pt x="392308" y="0"/>
                  </a:lnTo>
                  <a:lnTo>
                    <a:pt x="392308" y="526639"/>
                  </a:lnTo>
                  <a:lnTo>
                    <a:pt x="0" y="526639"/>
                  </a:lnTo>
                  <a:lnTo>
                    <a:pt x="0" y="0"/>
                  </a:lnTo>
                  <a:close/>
                </a:path>
              </a:pathLst>
            </a:custGeom>
            <a:blipFill>
              <a:blip r:embed="rId5"/>
              <a:stretch>
                <a:fillRect l="-204421" t="-140732" r="-32796" b="-10470"/>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DAGBeY3fscc</dc:identifier>
  <dcterms:modified xsi:type="dcterms:W3CDTF">2011-08-01T06:04:30Z</dcterms:modified>
  <cp:revision>1</cp:revision>
  <dc:title>Samaritans- Enhanced Strategies for Crisis Response</dc:title>
</cp:coreProperties>
</file>